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Lst>
  <p:notesMasterIdLst>
    <p:notesMasterId r:id="rId42"/>
  </p:notesMasterIdLst>
  <p:handoutMasterIdLst>
    <p:handoutMasterId r:id="rId43"/>
  </p:handoutMasterIdLst>
  <p:sldIdLst>
    <p:sldId id="332" r:id="rId3"/>
    <p:sldId id="1826" r:id="rId4"/>
    <p:sldId id="289" r:id="rId5"/>
    <p:sldId id="319" r:id="rId6"/>
    <p:sldId id="320" r:id="rId7"/>
    <p:sldId id="322" r:id="rId8"/>
    <p:sldId id="323" r:id="rId9"/>
    <p:sldId id="324" r:id="rId10"/>
    <p:sldId id="329" r:id="rId11"/>
    <p:sldId id="262" r:id="rId12"/>
    <p:sldId id="258" r:id="rId13"/>
    <p:sldId id="259" r:id="rId14"/>
    <p:sldId id="333" r:id="rId15"/>
    <p:sldId id="334" r:id="rId16"/>
    <p:sldId id="263" r:id="rId17"/>
    <p:sldId id="264" r:id="rId18"/>
    <p:sldId id="265" r:id="rId19"/>
    <p:sldId id="266" r:id="rId20"/>
    <p:sldId id="267" r:id="rId21"/>
    <p:sldId id="268" r:id="rId22"/>
    <p:sldId id="269" r:id="rId23"/>
    <p:sldId id="270" r:id="rId24"/>
    <p:sldId id="271" r:id="rId25"/>
    <p:sldId id="1823" r:id="rId26"/>
    <p:sldId id="1825" r:id="rId27"/>
    <p:sldId id="273" r:id="rId28"/>
    <p:sldId id="274" r:id="rId29"/>
    <p:sldId id="272" r:id="rId30"/>
    <p:sldId id="279" r:id="rId31"/>
    <p:sldId id="330" r:id="rId32"/>
    <p:sldId id="331" r:id="rId33"/>
    <p:sldId id="326" r:id="rId34"/>
    <p:sldId id="327" r:id="rId35"/>
    <p:sldId id="328" r:id="rId36"/>
    <p:sldId id="282" r:id="rId37"/>
    <p:sldId id="283" r:id="rId38"/>
    <p:sldId id="284" r:id="rId39"/>
    <p:sldId id="285" r:id="rId40"/>
    <p:sldId id="275" r:id="rId41"/>
  </p:sldIdLst>
  <p:sldSz cx="12188825" cy="6858000"/>
  <p:notesSz cx="7010400" cy="9296400"/>
  <p:defaultTextStyle>
    <a:defPPr>
      <a:defRPr lang="en-US">
        <a:uFillTx/>
      </a:defRPr>
    </a:defPPr>
    <a:lvl1pPr algn="l" rtl="0" fontAlgn="base">
      <a:spcBef>
        <a:spcPct val="0"/>
      </a:spcBef>
      <a:spcAft>
        <a:spcPct val="0"/>
      </a:spcAft>
      <a:defRPr kern="1200">
        <a:solidFill>
          <a:schemeClr val="tx1"/>
        </a:solidFill>
        <a:uFillTx/>
        <a:latin typeface="Arial" charset="0"/>
        <a:ea typeface="+mn-ea"/>
        <a:cs typeface="Arial" charset="0"/>
      </a:defRPr>
    </a:lvl1pPr>
    <a:lvl2pPr marL="457200" algn="l" rtl="0" fontAlgn="base">
      <a:spcBef>
        <a:spcPct val="0"/>
      </a:spcBef>
      <a:spcAft>
        <a:spcPct val="0"/>
      </a:spcAft>
      <a:defRPr kern="1200">
        <a:solidFill>
          <a:schemeClr val="tx1"/>
        </a:solidFill>
        <a:uFillTx/>
        <a:latin typeface="Arial" charset="0"/>
        <a:ea typeface="+mn-ea"/>
        <a:cs typeface="Arial" charset="0"/>
      </a:defRPr>
    </a:lvl2pPr>
    <a:lvl3pPr marL="914400" algn="l" rtl="0" fontAlgn="base">
      <a:spcBef>
        <a:spcPct val="0"/>
      </a:spcBef>
      <a:spcAft>
        <a:spcPct val="0"/>
      </a:spcAft>
      <a:defRPr kern="1200">
        <a:solidFill>
          <a:schemeClr val="tx1"/>
        </a:solidFill>
        <a:uFillTx/>
        <a:latin typeface="Arial" charset="0"/>
        <a:ea typeface="+mn-ea"/>
        <a:cs typeface="Arial" charset="0"/>
      </a:defRPr>
    </a:lvl3pPr>
    <a:lvl4pPr marL="1371600" algn="l" rtl="0" fontAlgn="base">
      <a:spcBef>
        <a:spcPct val="0"/>
      </a:spcBef>
      <a:spcAft>
        <a:spcPct val="0"/>
      </a:spcAft>
      <a:defRPr kern="1200">
        <a:solidFill>
          <a:schemeClr val="tx1"/>
        </a:solidFill>
        <a:uFillTx/>
        <a:latin typeface="Arial" charset="0"/>
        <a:ea typeface="+mn-ea"/>
        <a:cs typeface="Arial" charset="0"/>
      </a:defRPr>
    </a:lvl4pPr>
    <a:lvl5pPr marL="1828800" algn="l" rtl="0" fontAlgn="base">
      <a:spcBef>
        <a:spcPct val="0"/>
      </a:spcBef>
      <a:spcAft>
        <a:spcPct val="0"/>
      </a:spcAft>
      <a:defRPr kern="1200">
        <a:solidFill>
          <a:schemeClr val="tx1"/>
        </a:solidFill>
        <a:uFillTx/>
        <a:latin typeface="Arial" charset="0"/>
        <a:ea typeface="+mn-ea"/>
        <a:cs typeface="Arial" charset="0"/>
      </a:defRPr>
    </a:lvl5pPr>
    <a:lvl6pPr marL="2286000" algn="l" defTabSz="914400" rtl="0" eaLnBrk="1" latinLnBrk="0" hangingPunct="1">
      <a:defRPr kern="1200">
        <a:solidFill>
          <a:schemeClr val="tx1"/>
        </a:solidFill>
        <a:uFillTx/>
        <a:latin typeface="Arial" charset="0"/>
        <a:ea typeface="+mn-ea"/>
        <a:cs typeface="Arial" charset="0"/>
      </a:defRPr>
    </a:lvl6pPr>
    <a:lvl7pPr marL="2743200" algn="l" defTabSz="914400" rtl="0" eaLnBrk="1" latinLnBrk="0" hangingPunct="1">
      <a:defRPr kern="1200">
        <a:solidFill>
          <a:schemeClr val="tx1"/>
        </a:solidFill>
        <a:uFillTx/>
        <a:latin typeface="Arial" charset="0"/>
        <a:ea typeface="+mn-ea"/>
        <a:cs typeface="Arial" charset="0"/>
      </a:defRPr>
    </a:lvl7pPr>
    <a:lvl8pPr marL="3200400" algn="l" defTabSz="914400" rtl="0" eaLnBrk="1" latinLnBrk="0" hangingPunct="1">
      <a:defRPr kern="1200">
        <a:solidFill>
          <a:schemeClr val="tx1"/>
        </a:solidFill>
        <a:uFillTx/>
        <a:latin typeface="Arial" charset="0"/>
        <a:ea typeface="+mn-ea"/>
        <a:cs typeface="Arial" charset="0"/>
      </a:defRPr>
    </a:lvl8pPr>
    <a:lvl9pPr marL="3657600" algn="l" defTabSz="914400" rtl="0" eaLnBrk="1" latinLnBrk="0" hangingPunct="1">
      <a:defRPr kern="1200">
        <a:solidFill>
          <a:schemeClr val="tx1"/>
        </a:solidFill>
        <a:uFillTx/>
        <a:latin typeface="Arial" charset="0"/>
        <a:ea typeface="+mn-ea"/>
        <a:cs typeface="Arial" charset="0"/>
      </a:defRPr>
    </a:lvl9pPr>
  </p:defaultTextStyle>
  <p:extLst>
    <p:ext uri="{EFAFB233-063F-42B5-8137-9DF3F51BA10A}">
      <p15:sldGuideLst xmlns:p15="http://schemas.microsoft.com/office/powerpoint/2012/main">
        <p15:guide id="1" orient="horz" pos="4153">
          <p15:clr>
            <a:srgbClr val="A4A3A4"/>
          </p15:clr>
        </p15:guide>
        <p15:guide id="2" pos="28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nholdt, Davi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fontRef idx="minor">
          <a:srgbClr val="000000"/>
        </a:fontRef>
        <a:schemeClr val="lt1"/>
      </a:tcTxStyle>
      <a:tcStyle>
        <a:tcBdr>
          <a:top>
            <a:ln w="38100" cmpd="sng">
              <a:solidFill>
                <a:schemeClr val="lt1"/>
              </a:solidFill>
            </a:ln>
          </a:top>
        </a:tcBdr>
        <a:fill>
          <a:solidFill>
            <a:schemeClr val="accent2"/>
          </a:solidFill>
        </a:fill>
      </a:tcStyle>
    </a:lastRow>
    <a:firstRow>
      <a:tcTxStyle b="on">
        <a:fontRef idx="minor">
          <a:srgbClr val="000000"/>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rgbClr val="00000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rgbClr val="000000"/>
        </a:fontRef>
        <a:schemeClr val="dk1"/>
      </a:tcTxStyle>
      <a:tcStyle>
        <a:tcBdr/>
      </a:tcStyle>
    </a:seCell>
    <a:swCell>
      <a:tcTxStyle b="on">
        <a:fontRef idx="minor">
          <a:srgbClr val="000000"/>
        </a:fontRef>
        <a:schemeClr val="dk1"/>
      </a:tcTxStyle>
      <a:tcStyle>
        <a:tcBdr/>
      </a:tcStyle>
    </a:swCell>
    <a:firstRow>
      <a:tcTxStyle b="on">
        <a:fontRef idx="minor">
          <a:srgbClr val="00000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rgbClr val="00000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rgbClr val="00000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rgbClr val="00000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rgbClr val="00000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srgbClr val="000000"/>
        </a:fontRef>
        <a:schemeClr val="lt1"/>
      </a:tcTxStyle>
      <a:tcStyle>
        <a:tcBdr/>
        <a:fill>
          <a:solidFill>
            <a:schemeClr val="accent3"/>
          </a:solidFill>
        </a:fill>
      </a:tcStyle>
    </a:lastCol>
    <a:firstCol>
      <a:tcTxStyle b="on">
        <a:fontRef idx="minor">
          <a:srgbClr val="000000"/>
        </a:fontRef>
        <a:schemeClr val="lt1"/>
      </a:tcTxStyle>
      <a:tcStyle>
        <a:tcBdr/>
        <a:fill>
          <a:solidFill>
            <a:schemeClr val="accent3"/>
          </a:solidFill>
        </a:fill>
      </a:tcStyle>
    </a:firstCol>
    <a:lastRow>
      <a:tcTxStyle b="on">
        <a:fontRef idx="minor">
          <a:srgbClr val="000000"/>
        </a:fontRef>
        <a:schemeClr val="lt1"/>
      </a:tcTxStyle>
      <a:tcStyle>
        <a:tcBdr>
          <a:top>
            <a:ln w="38100" cmpd="sng">
              <a:solidFill>
                <a:schemeClr val="lt1"/>
              </a:solidFill>
            </a:ln>
          </a:top>
        </a:tcBdr>
        <a:fill>
          <a:solidFill>
            <a:schemeClr val="accent3"/>
          </a:solidFill>
        </a:fill>
      </a:tcStyle>
    </a:lastRow>
    <a:firstRow>
      <a:tcTxStyle b="on">
        <a:fontRef idx="minor">
          <a:srgbClr val="000000"/>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rgbClr val="00000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86" autoAdjust="0"/>
    <p:restoredTop sz="98749" autoAdjust="0"/>
  </p:normalViewPr>
  <p:slideViewPr>
    <p:cSldViewPr snapToGrid="0" showGuides="1">
      <p:cViewPr varScale="1">
        <p:scale>
          <a:sx n="121" d="100"/>
          <a:sy n="121" d="100"/>
        </p:scale>
        <p:origin x="418" y="86"/>
      </p:cViewPr>
      <p:guideLst>
        <p:guide orient="horz" pos="4153"/>
        <p:guide pos="282"/>
      </p:guideLst>
    </p:cSldViewPr>
  </p:slideViewPr>
  <p:notesTextViewPr>
    <p:cViewPr>
      <p:scale>
        <a:sx n="1" d="1"/>
        <a:sy n="1" d="1"/>
      </p:scale>
      <p:origin x="0" y="0"/>
    </p:cViewPr>
  </p:notesTextViewPr>
  <p:sorterViewPr>
    <p:cViewPr>
      <p:scale>
        <a:sx n="134" d="100"/>
        <a:sy n="134" d="100"/>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uFillTx/>
              </a:defRPr>
            </a:lvl1pPr>
          </a:lstStyle>
          <a:p>
            <a:fld id="{0B842F42-2CE9-4E35-95C1-410DC08A50B1}" type="datetimeFigureOut">
              <a:rPr lang="en-US" smtClean="0">
                <a:uFillTx/>
              </a:rPr>
              <a:t>8/5/2020</a:t>
            </a:fld>
            <a:endParaRPr lang="en-US" dirty="0">
              <a:uFillTx/>
            </a:endParaRPr>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uFillTx/>
              </a:defRPr>
            </a:lvl1pPr>
          </a:lstStyle>
          <a:p>
            <a:fld id="{26F2E89A-4FDF-4617-8DDF-BE2769EE821E}" type="slidenum">
              <a:rPr lang="en-US" smtClean="0">
                <a:uFillTx/>
              </a:rPr>
              <a:t>‹#›</a:t>
            </a:fld>
            <a:endParaRPr lang="en-US"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uFillTx/>
              </a:defRPr>
            </a:lvl1pPr>
          </a:lstStyle>
          <a:p>
            <a:fld id="{6F282904-F315-4730-8D91-37D99E141A6F}" type="datetimeFigureOut">
              <a:rPr lang="en-US" smtClean="0">
                <a:uFillTx/>
              </a:rPr>
              <a:t>8/5/2020</a:t>
            </a:fld>
            <a:endParaRPr lang="en-US" dirty="0">
              <a:uFillTx/>
            </a:endParaRP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srgbClr val="000000"/>
            </a:solidFill>
          </a:ln>
        </p:spPr>
        <p:txBody>
          <a:bodyPr vert="horz" lIns="91440" tIns="45720" rIns="91440" bIns="45720" rtlCol="0" anchor="ctr"/>
          <a:lstStyle/>
          <a:p>
            <a:endParaRPr lang="en-US" dirty="0">
              <a:uFillTx/>
            </a:endParaRPr>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uFillTx/>
              </a:defRPr>
            </a:lvl1pPr>
          </a:lstStyle>
          <a:p>
            <a:fld id="{54E672D7-8E2D-4611-973D-F4591A707C34}" type="slidenum">
              <a:rPr lang="en-US" smtClean="0">
                <a:uFillTx/>
              </a:rPr>
              <a:t>‹#›</a:t>
            </a:fld>
            <a:endParaRPr lang="en-US" dirty="0">
              <a:uFillTx/>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025828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sp>
        <p:nvSpPr>
          <p:cNvPr id="22" name="Rectangle 21"/>
          <p:cNvSpPr>
            <a:spLocks/>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uFillTx/>
                <a:latin typeface="+mn-lt"/>
              </a:defRPr>
            </a:lvl1pPr>
          </a:lstStyle>
          <a:p>
            <a:r>
              <a:rPr lang="en-US" dirty="0">
                <a:uFillTx/>
              </a:rPr>
              <a:t>Click to edit Master title style</a:t>
            </a:r>
          </a:p>
        </p:txBody>
      </p:sp>
      <p:sp>
        <p:nvSpPr>
          <p:cNvPr id="3" name="Subtitle 2"/>
          <p:cNvSpPr>
            <a:spLocks noGrp="1"/>
          </p:cNvSpPr>
          <p:nvPr userDrawn="1">
            <p:ph type="subTitle" idx="1"/>
          </p:nvPr>
        </p:nvSpPr>
        <p:spPr>
          <a:xfrm>
            <a:off x="365760" y="1903575"/>
            <a:ext cx="6962456" cy="2778498"/>
          </a:xfrm>
        </p:spPr>
        <p:txBody>
          <a:bodyPr/>
          <a:lstStyle>
            <a:lvl1pPr marL="0" indent="0" algn="l">
              <a:buNone/>
              <a:defRPr sz="2400">
                <a:solidFill>
                  <a:schemeClr val="tx1"/>
                </a:solidFill>
                <a:uFillTx/>
                <a:latin typeface="Arial" panose="020B0604020202020204" pitchFamily="34" charset="0"/>
                <a:cs typeface="Arial" panose="020B0604020202020204" pitchFamily="34" charset="0"/>
              </a:defRPr>
            </a:lvl1pPr>
            <a:lvl2pPr marL="457200" indent="0" algn="ctr">
              <a:buNone/>
              <a:defRPr>
                <a:solidFill>
                  <a:schemeClr val="tx1">
                    <a:tint val="75000"/>
                  </a:schemeClr>
                </a:solidFill>
                <a:uFillTx/>
              </a:defRPr>
            </a:lvl2pPr>
            <a:lvl3pPr marL="914400" indent="0" algn="ctr">
              <a:buNone/>
              <a:defRPr>
                <a:solidFill>
                  <a:schemeClr val="tx1">
                    <a:tint val="75000"/>
                  </a:schemeClr>
                </a:solidFill>
                <a:uFillTx/>
              </a:defRPr>
            </a:lvl3pPr>
            <a:lvl4pPr marL="1371600" indent="0" algn="ctr">
              <a:buNone/>
              <a:defRPr>
                <a:solidFill>
                  <a:schemeClr val="tx1">
                    <a:tint val="75000"/>
                  </a:schemeClr>
                </a:solidFill>
                <a:uFillTx/>
              </a:defRPr>
            </a:lvl4pPr>
            <a:lvl5pPr marL="1828800" indent="0" algn="ctr">
              <a:buNone/>
              <a:defRPr>
                <a:solidFill>
                  <a:schemeClr val="tx1">
                    <a:tint val="75000"/>
                  </a:schemeClr>
                </a:solidFill>
                <a:uFillTx/>
              </a:defRPr>
            </a:lvl5pPr>
            <a:lvl6pPr marL="2286000" indent="0" algn="ctr">
              <a:buNone/>
              <a:defRPr>
                <a:solidFill>
                  <a:schemeClr val="tx1">
                    <a:tint val="75000"/>
                  </a:schemeClr>
                </a:solidFill>
                <a:uFillTx/>
              </a:defRPr>
            </a:lvl6pPr>
            <a:lvl7pPr marL="2743200" indent="0" algn="ctr">
              <a:buNone/>
              <a:defRPr>
                <a:solidFill>
                  <a:schemeClr val="tx1">
                    <a:tint val="75000"/>
                  </a:schemeClr>
                </a:solidFill>
                <a:uFillTx/>
              </a:defRPr>
            </a:lvl7pPr>
            <a:lvl8pPr marL="3200400" indent="0" algn="ctr">
              <a:buNone/>
              <a:defRPr>
                <a:solidFill>
                  <a:schemeClr val="tx1">
                    <a:tint val="75000"/>
                  </a:schemeClr>
                </a:solidFill>
                <a:uFillTx/>
              </a:defRPr>
            </a:lvl8pPr>
            <a:lvl9pPr marL="3657600" indent="0" algn="ctr">
              <a:buNone/>
              <a:defRPr>
                <a:solidFill>
                  <a:schemeClr val="tx1">
                    <a:tint val="75000"/>
                  </a:schemeClr>
                </a:solidFill>
                <a:uFillTx/>
              </a:defRPr>
            </a:lvl9pPr>
          </a:lstStyle>
          <a:p>
            <a:r>
              <a:rPr lang="en-US" dirty="0">
                <a:uFillTx/>
              </a:rPr>
              <a:t>Click to edit Master subtitle style</a:t>
            </a:r>
          </a:p>
        </p:txBody>
      </p:sp>
      <p:pic>
        <p:nvPicPr>
          <p:cNvPr id="12" name="Picture 11"/>
          <p:cNvPicPr>
            <a:picLocks noChangeAspect="1"/>
          </p:cNvPicPr>
          <p:nvPr userDrawn="1"/>
        </p:nvPicPr>
        <p:blipFill>
          <a:blip r:embed="rId2" cstate="print"/>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5" name="Rectangle 14"/>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pic>
        <p:nvPicPr>
          <p:cNvPr id="16" name="Picture 15"/>
          <p:cNvPicPr>
            <a:picLocks noChangeAspect="1"/>
          </p:cNvPicPr>
          <p:nvPr userDrawn="1"/>
        </p:nvPicPr>
        <p:blipFill>
          <a:blip r:embed="rId3" cstate="print"/>
          <a:stretch>
            <a:fillRect/>
          </a:stretch>
        </p:blipFill>
        <p:spPr>
          <a:xfrm>
            <a:off x="2646465" y="6234272"/>
            <a:ext cx="2588698" cy="430836"/>
          </a:xfrm>
          <a:prstGeom prst="rect">
            <a:avLst/>
          </a:prstGeom>
        </p:spPr>
      </p:pic>
      <p:pic>
        <p:nvPicPr>
          <p:cNvPr id="17" name="Picture 16"/>
          <p:cNvPicPr>
            <a:picLocks noChangeAspect="1"/>
          </p:cNvPicPr>
          <p:nvPr userDrawn="1"/>
        </p:nvPicPr>
        <p:blipFill rotWithShape="1">
          <a:blip r:embed="rId4" cstate="print"/>
          <a:srcRect b="70693"/>
          <a:stretch/>
        </p:blipFill>
        <p:spPr>
          <a:xfrm>
            <a:off x="335845" y="6219281"/>
            <a:ext cx="1469261" cy="460818"/>
          </a:xfrm>
          <a:prstGeom prst="rect">
            <a:avLst/>
          </a:prstGeom>
        </p:spPr>
      </p:pic>
      <p:pic>
        <p:nvPicPr>
          <p:cNvPr id="18" name="Picture 17" descr="IDEAS_logo.png"/>
          <p:cNvPicPr>
            <a:picLocks noChangeAspect="1"/>
          </p:cNvPicPr>
          <p:nvPr userDrawn="1"/>
        </p:nvPicPr>
        <p:blipFill>
          <a:blip r:embed="rId5" cstate="print"/>
          <a:stretch>
            <a:fillRect/>
          </a:stretch>
        </p:blipFill>
        <p:spPr>
          <a:xfrm>
            <a:off x="7027425" y="6133571"/>
            <a:ext cx="1845330" cy="6400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114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7560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057808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317794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4104862" y="6513223"/>
            <a:ext cx="4059169" cy="218473"/>
          </a:xfrm>
          <a:prstGeom prst="rect">
            <a:avLst/>
          </a:prstGeom>
        </p:spPr>
        <p:txBody>
          <a:bodyPr/>
          <a:lstStyle>
            <a:lvl1pPr>
              <a:defRPr sz="1200">
                <a:latin typeface="Calibri"/>
                <a:cs typeface="Calibri"/>
              </a:defRPr>
            </a:lvl1pPr>
          </a:lstStyle>
          <a:p>
            <a:r>
              <a:rPr lang="en-US" dirty="0"/>
              <a:t>ATPESC, August 2017</a:t>
            </a: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82044" y="6417642"/>
            <a:ext cx="1086190" cy="376761"/>
          </a:xfrm>
          <a:prstGeom prst="rect">
            <a:avLst/>
          </a:prstGeom>
        </p:spPr>
      </p:pic>
    </p:spTree>
    <p:extLst>
      <p:ext uri="{BB962C8B-B14F-4D97-AF65-F5344CB8AC3E}">
        <p14:creationId xmlns:p14="http://schemas.microsoft.com/office/powerpoint/2010/main" val="289395415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015" cy="381000"/>
          </a:xfrm>
          <a:prstGeom prst="rect">
            <a:avLst/>
          </a:prstGeom>
        </p:spPr>
        <p:txBody>
          <a:bodyPr/>
          <a:lstStyle>
            <a:lvl1pPr>
              <a:defRPr>
                <a:solidFill>
                  <a:schemeClr val="tx2"/>
                </a:solidFill>
                <a:latin typeface="Calibri"/>
                <a:cs typeface="Calibri"/>
              </a:defRPr>
            </a:lvl1pPr>
          </a:lstStyle>
          <a:p>
            <a:fld id="{F0C94032-CD4C-4C25-B0C2-CEC720522D92}" type="slidenum">
              <a:rPr lang="en-US" smtClean="0"/>
              <a:pPr/>
              <a:t>‹#›</a:t>
            </a:fld>
            <a:endParaRPr lang="en-US" dirty="0"/>
          </a:p>
        </p:txBody>
      </p:sp>
      <p:sp>
        <p:nvSpPr>
          <p:cNvPr id="5" name="Footer Placeholder 4"/>
          <p:cNvSpPr>
            <a:spLocks noGrp="1"/>
          </p:cNvSpPr>
          <p:nvPr>
            <p:ph type="ftr" sz="quarter" idx="3"/>
          </p:nvPr>
        </p:nvSpPr>
        <p:spPr>
          <a:xfrm>
            <a:off x="4104862" y="6497543"/>
            <a:ext cx="4059169" cy="218473"/>
          </a:xfrm>
          <a:prstGeom prst="rect">
            <a:avLst/>
          </a:prstGeom>
        </p:spPr>
        <p:txBody>
          <a:bodyPr/>
          <a:lstStyle>
            <a:lvl1pPr>
              <a:defRPr sz="1400">
                <a:latin typeface="Calibri"/>
                <a:cs typeface="Calibri"/>
              </a:defRPr>
            </a:lvl1pPr>
          </a:lstStyle>
          <a:p>
            <a:endParaRPr lang="en-US" dirty="0"/>
          </a:p>
        </p:txBody>
      </p:sp>
    </p:spTree>
    <p:extLst>
      <p:ext uri="{BB962C8B-B14F-4D97-AF65-F5344CB8AC3E}">
        <p14:creationId xmlns:p14="http://schemas.microsoft.com/office/powerpoint/2010/main" val="365896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nchor="t" anchorCtr="0"/>
          <a:lstStyle/>
          <a:p>
            <a:r>
              <a:rPr lang="en-US" dirty="0">
                <a:uFillTx/>
              </a:rPr>
              <a:t>Click to edit Master title style</a:t>
            </a:r>
          </a:p>
        </p:txBody>
      </p:sp>
      <p:sp>
        <p:nvSpPr>
          <p:cNvPr id="3" name="Content Placeholder 2"/>
          <p:cNvSpPr>
            <a:spLocks noGrp="1"/>
          </p:cNvSpPr>
          <p:nvPr>
            <p:ph idx="1"/>
          </p:nvPr>
        </p:nvSpPr>
        <p:spPr>
          <a:xfrm>
            <a:off x="365760" y="1615440"/>
            <a:ext cx="11369809" cy="4047778"/>
          </a:xfrm>
        </p:spPr>
        <p:txBody>
          <a:bodyPr/>
          <a:lstStyle>
            <a:lvl1pPr>
              <a:defRPr>
                <a:uFillTx/>
                <a:latin typeface="Arial" panose="020B0604020202020204" pitchFamily="34" charset="0"/>
                <a:cs typeface="Arial" panose="020B0604020202020204" pitchFamily="34" charset="0"/>
              </a:defRPr>
            </a:lvl1pPr>
            <a:lvl2pPr>
              <a:defRPr>
                <a:uFillTx/>
                <a:latin typeface="Arial" panose="020B0604020202020204" pitchFamily="34" charset="0"/>
                <a:cs typeface="Arial" panose="020B0604020202020204" pitchFamily="34" charset="0"/>
              </a:defRPr>
            </a:lvl2pPr>
            <a:lvl3pPr>
              <a:defRPr>
                <a:uFillTx/>
                <a:latin typeface="Arial" panose="020B0604020202020204" pitchFamily="34" charset="0"/>
                <a:cs typeface="Arial" panose="020B0604020202020204" pitchFamily="34" charset="0"/>
              </a:defRPr>
            </a:lvl3pPr>
            <a:lvl4pPr>
              <a:defRPr>
                <a:uFillTx/>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uFillTx/>
                <a:latin typeface="Arial" panose="020B0604020202020204" pitchFamily="34" charset="0"/>
                <a:cs typeface="Arial" panose="020B0604020202020204" pitchFamily="34"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877824"/>
          </a:xfrm>
        </p:spPr>
        <p:txBody>
          <a:bodyPr/>
          <a:lstStyle>
            <a:lvl1pPr>
              <a:defRPr>
                <a:uFillTx/>
              </a:defRPr>
            </a:lvl1pPr>
          </a:lstStyle>
          <a:p>
            <a:r>
              <a:rPr lang="en-US" dirty="0">
                <a:uFillTx/>
              </a:rPr>
              <a:t>Click to edit Master title style</a:t>
            </a:r>
          </a:p>
        </p:txBody>
      </p:sp>
      <p:sp>
        <p:nvSpPr>
          <p:cNvPr id="3" name="Text Placeholder 2"/>
          <p:cNvSpPr>
            <a:spLocks noGrp="1"/>
          </p:cNvSpPr>
          <p:nvPr>
            <p:ph type="body" idx="1"/>
          </p:nvPr>
        </p:nvSpPr>
        <p:spPr>
          <a:xfrm>
            <a:off x="365760" y="1553612"/>
            <a:ext cx="5588582" cy="821190"/>
          </a:xfrm>
        </p:spPr>
        <p:txBody>
          <a:bodyPr anchor="b"/>
          <a:lstStyle>
            <a:lvl1pPr marL="0" indent="0">
              <a:buNone/>
              <a:defRPr sz="2400" b="1">
                <a:solidFill>
                  <a:schemeClr val="tx2"/>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365760" y="2379194"/>
            <a:ext cx="5588582" cy="3373229"/>
          </a:xfrm>
        </p:spPr>
        <p:txBody>
          <a:bodyPr/>
          <a:lstStyle>
            <a:lvl1pPr>
              <a:defRPr sz="2400">
                <a:uFillTx/>
              </a:defRPr>
            </a:lvl1pPr>
            <a:lvl2pPr>
              <a:defRPr sz="2000">
                <a:uFillTx/>
              </a:defRPr>
            </a:lvl2pPr>
            <a:lvl3pPr>
              <a:defRPr sz="1800">
                <a:uFillTx/>
              </a:defRPr>
            </a:lvl3pPr>
            <a:lvl4pPr>
              <a:defRPr sz="1600">
                <a:uFillTx/>
              </a:defRPr>
            </a:lvl4pPr>
            <a:lvl5pPr marL="1482725" indent="-222250">
              <a:buFont typeface="Arial" panose="020B0604020202020204" pitchFamily="34" charset="0"/>
              <a:buChar char="•"/>
              <a:defRPr sz="18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Text Placeholder 4"/>
          <p:cNvSpPr>
            <a:spLocks noGrp="1"/>
          </p:cNvSpPr>
          <p:nvPr>
            <p:ph type="body" sz="quarter" idx="3"/>
          </p:nvPr>
        </p:nvSpPr>
        <p:spPr>
          <a:xfrm>
            <a:off x="6191755" y="1553612"/>
            <a:ext cx="5531934" cy="821190"/>
          </a:xfrm>
        </p:spPr>
        <p:txBody>
          <a:bodyPr anchor="b"/>
          <a:lstStyle>
            <a:lvl1pPr marL="0" indent="0">
              <a:buNone/>
              <a:defRPr sz="2400" b="1">
                <a:solidFill>
                  <a:schemeClr val="tx2"/>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91755" y="2379194"/>
            <a:ext cx="5531934" cy="3373229"/>
          </a:xfrm>
        </p:spPr>
        <p:txBody>
          <a:bodyPr/>
          <a:lstStyle>
            <a:lvl1pPr>
              <a:defRPr sz="2400">
                <a:uFillTx/>
              </a:defRPr>
            </a:lvl1pPr>
            <a:lvl2pPr>
              <a:defRPr sz="2000">
                <a:uFillTx/>
              </a:defRPr>
            </a:lvl2pPr>
            <a:lvl3pPr>
              <a:defRPr sz="1800">
                <a:uFillTx/>
              </a:defRPr>
            </a:lvl3pPr>
            <a:lvl4pPr>
              <a:defRPr sz="1600">
                <a:uFillTx/>
              </a:defRPr>
            </a:lvl4pPr>
            <a:lvl5pPr marL="1482725" indent="-222250">
              <a:defRPr lang="en-US" sz="1800" kern="1200" dirty="0">
                <a:solidFill>
                  <a:schemeClr val="tx1"/>
                </a:solidFill>
                <a:uFillTx/>
                <a:latin typeface="+mn-lt"/>
                <a:ea typeface="+mn-ea"/>
                <a:cs typeface="+mn-cs"/>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uFillTx/>
              </a:rPr>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break">
    <p:spTree>
      <p:nvGrpSpPr>
        <p:cNvPr id="1" name=""/>
        <p:cNvGrpSpPr/>
        <p:nvPr/>
      </p:nvGrpSpPr>
      <p:grpSpPr>
        <a:xfrm>
          <a:off x="0" y="0"/>
          <a:ext cx="0" cy="0"/>
          <a:chOff x="0" y="0"/>
          <a:chExt cx="0" cy="0"/>
        </a:xfrm>
      </p:grpSpPr>
      <p:sp>
        <p:nvSpPr>
          <p:cNvPr id="22" name="Rectangle 21"/>
          <p:cNvSpPr>
            <a:spLocks/>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uFillTx/>
                <a:latin typeface="+mn-lt"/>
              </a:defRPr>
            </a:lvl1pPr>
          </a:lstStyle>
          <a:p>
            <a:r>
              <a:rPr lang="en-US" dirty="0">
                <a:uFillTx/>
              </a:rPr>
              <a:t>Click to edit Master title style</a:t>
            </a:r>
          </a:p>
        </p:txBody>
      </p:sp>
      <p:pic>
        <p:nvPicPr>
          <p:cNvPr id="12" name="Picture 11"/>
          <p:cNvPicPr>
            <a:picLocks noChangeAspect="1"/>
          </p:cNvPicPr>
          <p:nvPr userDrawn="1"/>
        </p:nvPicPr>
        <p:blipFill>
          <a:blip r:embed="rId2" cstate="print"/>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5" name="Rectangle 14"/>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9" name="Rectangle 18"/>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uFillTx/>
              </a:rPr>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62108403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49555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250900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2.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1.png"/><Relationship Id="rId5" Type="http://schemas.openxmlformats.org/officeDocument/2006/relationships/slideLayout" Target="../slideLayouts/slideLayout12.xml"/><Relationship Id="rId10" Type="http://schemas.openxmlformats.org/officeDocument/2006/relationships/image" Target="../media/image6.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510909"/>
          </a:xfrm>
          <a:prstGeom prst="rect">
            <a:avLst/>
          </a:prstGeom>
          <a:noFill/>
          <a:ln w="9525">
            <a:noFill/>
            <a:miter lim="800000"/>
          </a:ln>
        </p:spPr>
        <p:txBody>
          <a:bodyPr vert="horz" wrap="square" lIns="91440" tIns="45720" rIns="91440" bIns="45720" numCol="1" anchor="t" anchorCtr="0" compatLnSpc="1">
            <a:prstTxWarp prst="textNoShape">
              <a:avLst/>
            </a:prstTxWarp>
            <a:spAutoFit/>
          </a:bodyPr>
          <a:lstStyle/>
          <a:p>
            <a:pPr lvl="0"/>
            <a:r>
              <a:rPr lang="en-US" dirty="0">
                <a:uFillTx/>
              </a:rPr>
              <a:t>Click to edit Master title style</a:t>
            </a:r>
          </a:p>
        </p:txBody>
      </p:sp>
      <p:sp>
        <p:nvSpPr>
          <p:cNvPr id="1027" name="Text Placeholder 2"/>
          <p:cNvSpPr>
            <a:spLocks noGrp="1"/>
          </p:cNvSpPr>
          <p:nvPr>
            <p:ph type="body" idx="1"/>
          </p:nvPr>
        </p:nvSpPr>
        <p:spPr bwMode="auto">
          <a:xfrm>
            <a:off x="365760" y="1623066"/>
            <a:ext cx="11376442" cy="4040923"/>
          </a:xfrm>
          <a:prstGeom prst="rect">
            <a:avLst/>
          </a:prstGeom>
          <a:noFill/>
          <a:ln w="9525">
            <a:noFill/>
            <a:miter lim="800000"/>
          </a:ln>
        </p:spPr>
        <p:txBody>
          <a:bodyPr vert="horz" wrap="square" lIns="91440" tIns="45720" rIns="91440" bIns="45720" numCol="1" anchor="t" anchorCtr="0" compatLnSpc="1">
            <a:prstTxWarp prst="textNoShape">
              <a:avLst/>
            </a:prstTxWarp>
            <a:no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pic>
        <p:nvPicPr>
          <p:cNvPr id="13" name="Picture 12"/>
          <p:cNvPicPr>
            <a:picLocks noChangeAspect="1"/>
          </p:cNvPicPr>
          <p:nvPr userDrawn="1"/>
        </p:nvPicPr>
        <p:blipFill>
          <a:blip r:embed="rId9" cstate="print"/>
          <a:stretch>
            <a:fillRect/>
          </a:stretch>
        </p:blipFill>
        <p:spPr>
          <a:xfrm>
            <a:off x="9236773" y="6033555"/>
            <a:ext cx="2366963" cy="640080"/>
          </a:xfrm>
          <a:prstGeom prst="rect">
            <a:avLst/>
          </a:prstGeom>
        </p:spPr>
      </p:pic>
      <p:grpSp>
        <p:nvGrpSpPr>
          <p:cNvPr id="15" name="Group 14"/>
          <p:cNvGrpSpPr/>
          <p:nvPr userDrawn="1"/>
        </p:nvGrpSpPr>
        <p:grpSpPr>
          <a:xfrm>
            <a:off x="-4595" y="6830568"/>
            <a:ext cx="12198096" cy="27432"/>
            <a:chOff x="-9675" y="6830568"/>
            <a:chExt cx="9176303" cy="27432"/>
          </a:xfrm>
        </p:grpSpPr>
        <p:sp>
          <p:nvSpPr>
            <p:cNvPr id="16" name="Rectangle 15"/>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7" name="Rectangle 16"/>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sp>
        <p:nvSpPr>
          <p:cNvPr id="8" name="Rectangle 256"/>
          <p:cNvSpPr txBox="1">
            <a:spLocks noChangeArrowheads="1"/>
          </p:cNvSpPr>
          <p:nvPr userDrawn="1"/>
        </p:nvSpPr>
        <p:spPr>
          <a:xfrm>
            <a:off x="363828" y="6449464"/>
            <a:ext cx="3422561" cy="213042"/>
          </a:xfrm>
          <a:prstGeom prst="rect">
            <a:avLst/>
          </a:prstGeom>
        </p:spPr>
        <p:txBody>
          <a:bodyPr anchor="ctr"/>
          <a:lstStyle/>
          <a:p>
            <a:pPr algn="l"/>
            <a:endParaRPr lang="en-US" sz="1000" dirty="0">
              <a:solidFill>
                <a:schemeClr val="tx1"/>
              </a:solidFill>
              <a:uFillTx/>
              <a:latin typeface="Arial" pitchFamily="34" charset="0"/>
              <a:cs typeface="Arial" pitchFamily="34" charset="0"/>
            </a:endParaRPr>
          </a:p>
        </p:txBody>
      </p:sp>
      <p:sp>
        <p:nvSpPr>
          <p:cNvPr id="9" name="Rectangle 6"/>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pic>
        <p:nvPicPr>
          <p:cNvPr id="11" name="Picture 10" descr="IDEAS_logo.png"/>
          <p:cNvPicPr>
            <a:picLocks noChangeAspect="1"/>
          </p:cNvPicPr>
          <p:nvPr userDrawn="1"/>
        </p:nvPicPr>
        <p:blipFill>
          <a:blip r:embed="rId10" cstate="print"/>
          <a:stretch>
            <a:fillRect/>
          </a:stretch>
        </p:blipFill>
        <p:spPr>
          <a:xfrm>
            <a:off x="7027425" y="6069275"/>
            <a:ext cx="1845330" cy="64008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lgn="l" rtl="0" eaLnBrk="1" fontAlgn="base" hangingPunct="1">
        <a:lnSpc>
          <a:spcPct val="85000"/>
        </a:lnSpc>
        <a:spcBef>
          <a:spcPct val="0"/>
        </a:spcBef>
        <a:spcAft>
          <a:spcPct val="0"/>
        </a:spcAft>
        <a:defRPr sz="3200" b="1" kern="1200" baseline="0">
          <a:solidFill>
            <a:schemeClr val="tx1"/>
          </a:solidFill>
          <a:uFillTx/>
          <a:latin typeface="+mn-lt"/>
          <a:ea typeface="+mj-ea"/>
          <a:cs typeface="+mj-cs"/>
        </a:defRPr>
      </a:lvl1pPr>
      <a:lvl2pPr algn="l" rtl="0" eaLnBrk="1" fontAlgn="base" hangingPunct="1">
        <a:lnSpc>
          <a:spcPct val="85000"/>
        </a:lnSpc>
        <a:spcBef>
          <a:spcPct val="0"/>
        </a:spcBef>
        <a:spcAft>
          <a:spcPct val="0"/>
        </a:spcAft>
        <a:defRPr sz="3000">
          <a:solidFill>
            <a:srgbClr val="006C3A"/>
          </a:solidFill>
          <a:uFillTx/>
          <a:latin typeface="Arial Black" pitchFamily="34" charset="0"/>
        </a:defRPr>
      </a:lvl2pPr>
      <a:lvl3pPr algn="l" rtl="0" eaLnBrk="1" fontAlgn="base" hangingPunct="1">
        <a:lnSpc>
          <a:spcPct val="85000"/>
        </a:lnSpc>
        <a:spcBef>
          <a:spcPct val="0"/>
        </a:spcBef>
        <a:spcAft>
          <a:spcPct val="0"/>
        </a:spcAft>
        <a:defRPr sz="3000">
          <a:solidFill>
            <a:srgbClr val="006C3A"/>
          </a:solidFill>
          <a:uFillTx/>
          <a:latin typeface="Arial Black" pitchFamily="34" charset="0"/>
        </a:defRPr>
      </a:lvl3pPr>
      <a:lvl4pPr algn="l" rtl="0" eaLnBrk="1" fontAlgn="base" hangingPunct="1">
        <a:lnSpc>
          <a:spcPct val="85000"/>
        </a:lnSpc>
        <a:spcBef>
          <a:spcPct val="0"/>
        </a:spcBef>
        <a:spcAft>
          <a:spcPct val="0"/>
        </a:spcAft>
        <a:defRPr sz="3000">
          <a:solidFill>
            <a:srgbClr val="006C3A"/>
          </a:solidFill>
          <a:uFillTx/>
          <a:latin typeface="Arial Black" pitchFamily="34" charset="0"/>
        </a:defRPr>
      </a:lvl4pPr>
      <a:lvl5pPr algn="l" rtl="0" eaLnBrk="1" fontAlgn="base" hangingPunct="1">
        <a:lnSpc>
          <a:spcPct val="85000"/>
        </a:lnSpc>
        <a:spcBef>
          <a:spcPct val="0"/>
        </a:spcBef>
        <a:spcAft>
          <a:spcPct val="0"/>
        </a:spcAft>
        <a:defRPr sz="3000">
          <a:solidFill>
            <a:srgbClr val="006C3A"/>
          </a:solidFill>
          <a:uFillTx/>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uFillTx/>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uFillTx/>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uFillTx/>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uFillTx/>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uFillTx/>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uFillTx/>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uFillTx/>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uFillTx/>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uFillTx/>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11054096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doi.org/10.6084/m9.figshare.1271983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21.tiff"/><Relationship Id="rId2" Type="http://schemas.openxmlformats.org/officeDocument/2006/relationships/hyperlink" Target="http://a.co/eUGIe95" TargetMode="Externa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maherou"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contributor-covenant.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hyperlink" Target="https://github.com/trilinos/Trilinos/wiki/New-Trilinos-Developers"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a:xfrm>
            <a:off x="3177632" y="503144"/>
            <a:ext cx="8687265" cy="623129"/>
          </a:xfrm>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a:xfrm>
            <a:off x="3177632" y="1639913"/>
            <a:ext cx="8292317" cy="2855300"/>
          </a:xfrm>
        </p:spPr>
        <p:txBody>
          <a:bodyPr/>
          <a:lstStyle/>
          <a:p>
            <a:r>
              <a:rPr lang="en-US" dirty="0"/>
              <a:t>David E. Bernholdt</a:t>
            </a:r>
            <a:br>
              <a:rPr lang="en-US" u="sng" dirty="0"/>
            </a:br>
            <a:r>
              <a:rPr lang="en-US" sz="2000" dirty="0"/>
              <a:t>Oak Ridge National Laboratory</a:t>
            </a:r>
            <a:endParaRPr lang="en-US" dirty="0"/>
          </a:p>
          <a:p>
            <a:pPr>
              <a:spcBef>
                <a:spcPts val="2400"/>
              </a:spcBef>
            </a:pPr>
            <a:r>
              <a:rPr lang="en-US" dirty="0"/>
              <a:t>Michael A. </a:t>
            </a:r>
            <a:r>
              <a:rPr lang="en-US" dirty="0" err="1"/>
              <a:t>Heroux</a:t>
            </a:r>
            <a:r>
              <a:rPr lang="en-US" dirty="0"/>
              <a:t>, </a:t>
            </a:r>
            <a:r>
              <a:rPr lang="en-US" u="sng" dirty="0"/>
              <a:t>James M. </a:t>
            </a:r>
            <a:r>
              <a:rPr lang="en-US" u="sng" dirty="0" err="1"/>
              <a:t>Willenbring</a:t>
            </a:r>
            <a:br>
              <a:rPr lang="en-US" dirty="0"/>
            </a:br>
            <a:r>
              <a:rPr lang="en-US" sz="2000" dirty="0"/>
              <a:t>Sandia National Laboratories</a:t>
            </a:r>
            <a:br>
              <a:rPr lang="en-US" sz="2000" dirty="0"/>
            </a:br>
            <a:br>
              <a:rPr lang="en-US" dirty="0"/>
            </a:br>
            <a:r>
              <a:rPr lang="en-US" sz="2000" dirty="0"/>
              <a:t>Software Productivity Track, ATPESC 2020</a:t>
            </a:r>
            <a:br>
              <a:rPr lang="en-US" sz="2000" dirty="0"/>
            </a:br>
            <a:endParaRPr lang="en-US" sz="2000" dirty="0"/>
          </a:p>
          <a:p>
            <a:endParaRPr lang="en-US" sz="2000"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mn-ea"/>
                <a:cs typeface="Arial" charset="0"/>
              </a:rPr>
              <a:t>See slide 2 for license details</a:t>
            </a:r>
          </a:p>
        </p:txBody>
      </p:sp>
      <p:pic>
        <p:nvPicPr>
          <p:cNvPr id="8" name="Picture 7">
            <a:extLst>
              <a:ext uri="{FF2B5EF4-FFF2-40B4-BE49-F238E27FC236}">
                <a16:creationId xmlns:a16="http://schemas.microsoft.com/office/drawing/2014/main" id="{02B471BB-942E-4C0B-9BB8-6227F0F27F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4107876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p:txBody>
          <a:bodyPr/>
          <a:lstStyle/>
          <a:p>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p:txBody>
          <a:bodyPr/>
          <a:lstStyle/>
          <a:p>
            <a:r>
              <a:rPr lang="en-US" dirty="0">
                <a:uFillTx/>
              </a:rPr>
              <a:t>Agile is not a software development lifecycle model</a:t>
            </a:r>
          </a:p>
          <a:p>
            <a:r>
              <a:rPr lang="en-US" dirty="0">
                <a:uFillTx/>
              </a:rPr>
              <a:t>I’ve seen Agile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2"/>
          <a:stretch>
            <a:fillRect/>
          </a:stretch>
        </p:blipFill>
        <p:spPr>
          <a:xfrm>
            <a:off x="2046849" y="1183666"/>
            <a:ext cx="7399606" cy="4891598"/>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3"/>
              </a:rPr>
              <a:t>http://</a:t>
            </a:r>
            <a:r>
              <a:rPr lang="en-US" sz="2000" dirty="0" err="1">
                <a:uFillTx/>
                <a:hlinkClick r:id="rId3"/>
              </a:rPr>
              <a:t>agilemanifesto.org</a:t>
            </a:r>
            <a:r>
              <a:rPr lang="en-US" sz="2000" dirty="0">
                <a:uFillTx/>
                <a:hlinkClick r:id="rId3"/>
              </a:rPr>
              <a:t>/</a:t>
            </a:r>
            <a:endParaRPr lang="en-US" sz="2000" dirty="0">
              <a:uFillTx/>
            </a:endParaRPr>
          </a:p>
        </p:txBody>
      </p:sp>
      <p:sp>
        <p:nvSpPr>
          <p:cNvPr id="7" name="Frame 6"/>
          <p:cNvSpPr>
            <a:spLocks/>
          </p:cNvSpPr>
          <p:nvPr/>
        </p:nvSpPr>
        <p:spPr>
          <a:xfrm>
            <a:off x="4051494" y="3796989"/>
            <a:ext cx="3390314"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1355595"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2"/>
          <a:stretch>
            <a:fillRect/>
          </a:stretch>
        </p:blipFill>
        <p:spPr>
          <a:xfrm>
            <a:off x="8719118" y="2165942"/>
            <a:ext cx="2445608" cy="3243089"/>
          </a:xfrm>
          <a:prstGeom prst="rect">
            <a:avLst/>
          </a:prstGeom>
        </p:spPr>
      </p:pic>
      <p:sp>
        <p:nvSpPr>
          <p:cNvPr id="6" name="TextBox 5"/>
          <p:cNvSpPr txBox="1">
            <a:spLocks/>
          </p:cNvSpPr>
          <p:nvPr/>
        </p:nvSpPr>
        <p:spPr>
          <a:xfrm>
            <a:off x="8145611" y="5572509"/>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1355595" y="5572509"/>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sz="3600" b="0" dirty="0">
                <a:uFillTx/>
              </a:rPr>
              <a:t>Wall, whiteboard, blackboard: Basic approach.</a:t>
            </a:r>
          </a:p>
          <a:p>
            <a:r>
              <a:rPr lang="en-US" sz="3600" b="0" dirty="0">
                <a:uFillTx/>
              </a:rPr>
              <a:t>Software, cloud-based:</a:t>
            </a:r>
          </a:p>
          <a:p>
            <a:pPr lvl="1"/>
            <a:r>
              <a:rPr lang="en-US" sz="3200" b="0" dirty="0">
                <a:uFillTx/>
              </a:rPr>
              <a:t>Trello, JIRA, GitHub Issues &amp; Project Board.</a:t>
            </a:r>
          </a:p>
          <a:p>
            <a:pPr lvl="1"/>
            <a:r>
              <a:rPr lang="en-US" sz="3200" b="0" dirty="0">
                <a:uFillTx/>
              </a:rPr>
              <a:t>Many more.</a:t>
            </a:r>
          </a:p>
          <a:p>
            <a:r>
              <a:rPr lang="en-US" sz="3600" b="0" dirty="0">
                <a:uFillTx/>
              </a:rPr>
              <a:t>I use Trello (browser, Android, iPhone, iPad).</a:t>
            </a:r>
          </a:p>
          <a:p>
            <a:pPr lvl="1"/>
            <a:r>
              <a:rPr lang="en-US" sz="3200" b="0" dirty="0">
                <a:uFillTx/>
              </a:rPr>
              <a:t>Can add, view, update, anytime, anywhere.</a:t>
            </a:r>
          </a:p>
          <a:p>
            <a:pPr lvl="1"/>
            <a:r>
              <a:rPr lang="en-US" sz="3200" dirty="0">
                <a:uFillTx/>
              </a:rPr>
              <a:t>Different boards for different contexts</a:t>
            </a:r>
          </a:p>
          <a:p>
            <a:pPr lvl="2"/>
            <a:r>
              <a:rPr lang="en-US" sz="2800" dirty="0">
                <a:uFillTx/>
              </a:rPr>
              <a:t>Effective when people are split on multiple projects</a:t>
            </a:r>
          </a:p>
          <a:p>
            <a:pPr lvl="2"/>
            <a:endParaRPr lang="en-US" sz="2800" b="0" dirty="0">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147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fontScale="85000" lnSpcReduction="20000"/>
          </a:bodyPr>
          <a:lstStyle/>
          <a:p>
            <a:r>
              <a:rPr lang="en-US" sz="3200" dirty="0"/>
              <a:t>No single answer. Choose something and adjust from there.</a:t>
            </a:r>
            <a:endParaRPr lang="en-US" sz="3200" b="0" dirty="0">
              <a:uFillTx/>
            </a:endParaRPr>
          </a:p>
          <a:p>
            <a:r>
              <a:rPr lang="en-US" sz="3200" b="0" dirty="0">
                <a:uFillTx/>
              </a:rPr>
              <a:t>Personal Kanban approach: Start with 2 or 3</a:t>
            </a:r>
            <a:r>
              <a:rPr lang="en-US" sz="3200" dirty="0"/>
              <a:t>.</a:t>
            </a:r>
            <a:endParaRPr lang="en-US" sz="3200" b="0" dirty="0">
              <a:uFillTx/>
            </a:endParaRPr>
          </a:p>
          <a:p>
            <a:r>
              <a:rPr lang="en-US" sz="3200" b="0" dirty="0">
                <a:uFillTx/>
              </a:rPr>
              <a:t>Teams: Consider 2n-1, where n=number of team members.</a:t>
            </a:r>
          </a:p>
          <a:p>
            <a:r>
              <a:rPr lang="en-US" sz="3200" b="0" dirty="0">
                <a:uFillTx/>
              </a:rPr>
              <a:t>Use a freeway traffic analogy:</a:t>
            </a:r>
          </a:p>
          <a:p>
            <a:pPr lvl="1"/>
            <a:r>
              <a:rPr lang="en-US" sz="2800" b="0" dirty="0">
                <a:uFillTx/>
              </a:rPr>
              <a:t>Does traffic flow best when fully packed?  No.</a:t>
            </a:r>
          </a:p>
          <a:p>
            <a:pPr lvl="1"/>
            <a:r>
              <a:rPr lang="en-US" sz="2800" b="0" dirty="0">
                <a:uFillTx/>
              </a:rPr>
              <a:t>Same thing with your effectiveness.</a:t>
            </a:r>
          </a:p>
          <a:p>
            <a:r>
              <a:rPr lang="en-US" sz="3200" b="0" dirty="0">
                <a:uFillTx/>
              </a:rPr>
              <a:t>Spend time consulting board regularly.</a:t>
            </a:r>
          </a:p>
          <a:p>
            <a:pPr lvl="1"/>
            <a:r>
              <a:rPr lang="en-US" sz="2800" b="0" dirty="0">
                <a:uFillTx/>
              </a:rPr>
              <a:t>Brings focus.</a:t>
            </a:r>
          </a:p>
          <a:p>
            <a:pPr lvl="1"/>
            <a:r>
              <a:rPr lang="en-US" sz="2800" b="0" dirty="0">
                <a:uFillTx/>
              </a:rPr>
              <a:t>Enables reflection, retrospection.</a:t>
            </a:r>
          </a:p>
          <a:p>
            <a:pPr lvl="1"/>
            <a:r>
              <a:rPr lang="en-US" sz="2800" b="0" dirty="0">
                <a:uFillTx/>
              </a:rPr>
              <a:t>Use slack time effectively.</a:t>
            </a:r>
          </a:p>
          <a:p>
            <a:pPr lvl="1"/>
            <a:r>
              <a:rPr lang="en-US" sz="2800" u="sng" dirty="0">
                <a:uFillTx/>
              </a:rPr>
              <a:t>When you get out of the habit, start up again</a:t>
            </a:r>
            <a:r>
              <a:rPr lang="en-US" sz="2800" dirty="0">
                <a:uFillTx/>
              </a:rPr>
              <a:t>.</a:t>
            </a:r>
          </a:p>
          <a:p>
            <a:pPr lvl="1"/>
            <a:r>
              <a:rPr lang="en-US" sz="2800" b="0" dirty="0">
                <a:uFillTx/>
              </a:rPr>
              <a:t>Steers towards previously started tasks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1112108" y="1112109"/>
            <a:ext cx="8868504" cy="4983892"/>
          </a:xfrm>
        </p:spPr>
        <p:txBody>
          <a:bodyPr/>
          <a:lstStyle/>
          <a:p>
            <a:r>
              <a:rPr lang="en-US" sz="3600" b="0" dirty="0">
                <a:uFillTx/>
              </a:rPr>
              <a:t>Junior community members: </a:t>
            </a:r>
          </a:p>
          <a:p>
            <a:pPr lvl="1"/>
            <a:r>
              <a:rPr lang="en-US" sz="3200" b="0" dirty="0">
                <a:uFillTx/>
              </a:rPr>
              <a:t>Less control over tasks.</a:t>
            </a:r>
          </a:p>
          <a:p>
            <a:pPr lvl="1"/>
            <a:r>
              <a:rPr lang="en-US" sz="3200" b="0" dirty="0">
                <a:uFillTx/>
              </a:rPr>
              <a:t>Given by supervisor.</a:t>
            </a:r>
          </a:p>
          <a:p>
            <a:r>
              <a:rPr lang="en-US" sz="3600" b="0" dirty="0">
                <a:uFillTx/>
              </a:rPr>
              <a:t>In Progress column: Protects you.</a:t>
            </a:r>
          </a:p>
          <a:p>
            <a:pPr lvl="1"/>
            <a:r>
              <a:rPr lang="en-US" sz="3200" b="0" dirty="0">
                <a:uFillTx/>
              </a:rPr>
              <a:t>If asked to take on another task, respond:</a:t>
            </a:r>
          </a:p>
          <a:p>
            <a:pPr lvl="2"/>
            <a:r>
              <a:rPr lang="en-US" sz="2800" b="0" dirty="0">
                <a:uFillTx/>
              </a:rPr>
              <a:t>Is this important enough to</a:t>
            </a:r>
          </a:p>
          <a:p>
            <a:pPr lvl="3"/>
            <a:r>
              <a:rPr lang="en-US" sz="2600" dirty="0">
                <a:uFillTx/>
              </a:rPr>
              <a:t>back-burner a, b, and c?</a:t>
            </a:r>
            <a:endParaRPr lang="en-US" sz="2600" b="0" dirty="0">
              <a:uFillTx/>
            </a:endParaRPr>
          </a:p>
          <a:p>
            <a:pPr lvl="3"/>
            <a:r>
              <a:rPr lang="en-US" sz="2600" b="0" dirty="0">
                <a:uFillTx/>
              </a:rPr>
              <a:t>become less efficient?</a:t>
            </a:r>
          </a:p>
          <a:p>
            <a:pPr lvl="2"/>
            <a:r>
              <a:rPr lang="en-US" sz="2800" b="0" dirty="0">
                <a:uFillTx/>
              </a:rPr>
              <a:t>Sometimes it 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p:txBody>
          <a:bodyPr/>
          <a:lstStyle/>
          <a:p>
            <a:r>
              <a:rPr lang="en-US" sz="2400" dirty="0">
                <a:uFillTx/>
              </a:rPr>
              <a:t>Epic, Story, Task</a:t>
            </a:r>
          </a:p>
          <a:p>
            <a:pPr lvl="1"/>
            <a:r>
              <a:rPr lang="en-US" sz="2000" dirty="0">
                <a:uFillTx/>
              </a:rPr>
              <a:t>Formal or informal</a:t>
            </a:r>
          </a:p>
          <a:p>
            <a:pPr lvl="1"/>
            <a:r>
              <a:rPr lang="en-US" sz="2000" dirty="0">
                <a:uFillTx/>
              </a:rPr>
              <a:t>Start with high-level requirements</a:t>
            </a:r>
          </a:p>
          <a:p>
            <a:pPr lvl="1"/>
            <a:r>
              <a:rPr lang="en-US" sz="2000" dirty="0">
                <a:uFillTx/>
              </a:rPr>
              <a:t>Break down and refine </a:t>
            </a:r>
            <a:r>
              <a:rPr lang="en-US" sz="2000" u="sng" dirty="0">
                <a:uFillTx/>
              </a:rPr>
              <a:t>when and as needed</a:t>
            </a:r>
          </a:p>
          <a:p>
            <a:pPr lvl="2"/>
            <a:r>
              <a:rPr lang="en-US" sz="1600" dirty="0">
                <a:uFillTx/>
              </a:rPr>
              <a:t>Close to when the work will be done</a:t>
            </a:r>
          </a:p>
          <a:p>
            <a:pPr lvl="2"/>
            <a:r>
              <a:rPr lang="en-US" sz="1600" dirty="0">
                <a:uFillTx/>
              </a:rPr>
              <a:t>Only for work that will take place</a:t>
            </a:r>
          </a:p>
          <a:p>
            <a:pPr lvl="2"/>
            <a:r>
              <a:rPr lang="en-US" sz="1600" dirty="0"/>
              <a:t>Can be valuable for estimating</a:t>
            </a:r>
          </a:p>
          <a:p>
            <a:pPr lvl="2"/>
            <a:r>
              <a:rPr lang="en-US" sz="1600" dirty="0"/>
              <a:t>There is no “correct” level of granularity</a:t>
            </a:r>
            <a:endParaRPr lang="en-US" sz="1600" dirty="0">
              <a:uFillTx/>
            </a:endParaRPr>
          </a:p>
          <a:p>
            <a:pPr lvl="1"/>
            <a:r>
              <a:rPr lang="en-US" sz="2000" dirty="0"/>
              <a:t>Epics are very high level objectives</a:t>
            </a:r>
          </a:p>
          <a:p>
            <a:pPr lvl="1"/>
            <a:r>
              <a:rPr lang="en-US" sz="2000" dirty="0">
                <a:uFillTx/>
              </a:rPr>
              <a:t>Stories should represent an increment of value to the customer</a:t>
            </a:r>
          </a:p>
          <a:p>
            <a:pPr lvl="2"/>
            <a:r>
              <a:rPr lang="en-US" sz="1600" dirty="0">
                <a:uFillTx/>
              </a:rPr>
              <a:t>”Done” cr</a:t>
            </a:r>
            <a:r>
              <a:rPr lang="en-US" sz="1600" dirty="0"/>
              <a:t>iteria – understandable to user</a:t>
            </a:r>
            <a:endParaRPr lang="en-US" sz="1600" dirty="0">
              <a:uFillTx/>
            </a:endParaRPr>
          </a:p>
          <a:p>
            <a:pPr lvl="1"/>
            <a:r>
              <a:rPr lang="en-US" sz="2000" dirty="0"/>
              <a:t>Tasks are the steps necessary to complete a story</a:t>
            </a:r>
          </a:p>
          <a:p>
            <a:pPr lvl="2"/>
            <a:r>
              <a:rPr lang="en-US" sz="1600" dirty="0">
                <a:uFillTx/>
              </a:rPr>
              <a:t>May not individually provide value to the customer</a:t>
            </a:r>
            <a:endParaRPr lang="en-US" sz="2400" dirty="0">
              <a:uFillTx/>
            </a:endParaRPr>
          </a:p>
          <a:p>
            <a:pPr lvl="3"/>
            <a:endParaRPr lang="en-US" dirty="0">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p:txBody>
          <a:bodyPr/>
          <a:lstStyle/>
          <a:p>
            <a:r>
              <a:rPr lang="en-US" sz="2400" dirty="0"/>
              <a:t>User stories (optional)</a:t>
            </a:r>
          </a:p>
          <a:p>
            <a:pPr lvl="1"/>
            <a:r>
              <a:rPr lang="en-US" sz="2000" dirty="0"/>
              <a:t>Form: </a:t>
            </a:r>
            <a:r>
              <a:rPr lang="en-US" sz="2000" dirty="0">
                <a:solidFill>
                  <a:srgbClr val="FF0000"/>
                </a:solidFill>
              </a:rPr>
              <a:t>As a</a:t>
            </a:r>
            <a:r>
              <a:rPr lang="en-US" sz="2000" dirty="0"/>
              <a:t> &lt;stakeholder&gt;, </a:t>
            </a:r>
            <a:r>
              <a:rPr lang="en-US" sz="2000" dirty="0">
                <a:solidFill>
                  <a:srgbClr val="FF0000"/>
                </a:solidFill>
              </a:rPr>
              <a:t>I want </a:t>
            </a:r>
            <a:r>
              <a:rPr lang="en-US" sz="2000" dirty="0"/>
              <a:t>&lt;describe what is needed&gt; </a:t>
            </a:r>
            <a:r>
              <a:rPr lang="en-US" sz="2000" dirty="0">
                <a:solidFill>
                  <a:srgbClr val="FF0000"/>
                </a:solidFill>
              </a:rPr>
              <a:t>so that </a:t>
            </a:r>
            <a:r>
              <a:rPr lang="en-US" sz="2000" dirty="0"/>
              <a:t>&lt;why do you want this?&gt;</a:t>
            </a:r>
          </a:p>
          <a:p>
            <a:pPr lvl="1"/>
            <a:r>
              <a:rPr lang="en-US" sz="2000" dirty="0"/>
              <a:t>Can be useful to improve communication and requirements elicitation</a:t>
            </a:r>
          </a:p>
          <a:p>
            <a:r>
              <a:rPr lang="en-US" sz="2400" dirty="0"/>
              <a:t>In heat example:</a:t>
            </a:r>
          </a:p>
          <a:p>
            <a:pPr lvl="1"/>
            <a:r>
              <a:rPr lang="en-US" sz="2000" dirty="0"/>
              <a:t>User stories collected</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modularize the heat equation utilities </a:t>
            </a:r>
            <a:r>
              <a:rPr lang="en-US" sz="1600" dirty="0">
                <a:solidFill>
                  <a:srgbClr val="FF0000"/>
                </a:solidFill>
              </a:rPr>
              <a:t>so that </a:t>
            </a:r>
            <a:r>
              <a:rPr lang="en-US" sz="1600" dirty="0"/>
              <a:t>I can more easily make use of the utilities for other projects.</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be able to use multiple integration functions easily </a:t>
            </a:r>
            <a:r>
              <a:rPr lang="en-US" sz="1600" dirty="0">
                <a:solidFill>
                  <a:srgbClr val="FF0000"/>
                </a:solidFill>
              </a:rPr>
              <a:t>so that </a:t>
            </a:r>
            <a:r>
              <a:rPr lang="en-US" sz="1600"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a:t>
            </a:r>
          </a:p>
        </p:txBody>
      </p:sp>
      <p:sp>
        <p:nvSpPr>
          <p:cNvPr id="3" name="Content Placeholder 2"/>
          <p:cNvSpPr>
            <a:spLocks noGrp="1"/>
          </p:cNvSpPr>
          <p:nvPr>
            <p:ph idx="1"/>
          </p:nvPr>
        </p:nvSpPr>
        <p:spPr>
          <a:xfrm>
            <a:off x="365760" y="1235612"/>
            <a:ext cx="11369809" cy="4047778"/>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794919"/>
            <a:ext cx="7652569" cy="4047778"/>
          </a:xfrm>
        </p:spPr>
        <p:txBody>
          <a:bodyPr/>
          <a:lstStyle/>
          <a:p>
            <a:r>
              <a:rPr lang="en-US" sz="2400" b="1" dirty="0">
                <a:uFillTx/>
              </a:rPr>
              <a:t>The Agile Samurai: How Agile Masters Deliver Great Software (Pragmatic Programmers), </a:t>
            </a:r>
            <a:r>
              <a:rPr lang="en-US" sz="2400" dirty="0">
                <a:uFillTx/>
              </a:rPr>
              <a:t>Jonathan Rasmusson.  </a:t>
            </a:r>
          </a:p>
          <a:p>
            <a:pPr lvl="1">
              <a:spcBef>
                <a:spcPts val="200"/>
              </a:spcBef>
            </a:pPr>
            <a:r>
              <a:rPr lang="en-US" sz="2000" dirty="0">
                <a:uFillTx/>
                <a:hlinkClick r:id="rId2"/>
              </a:rPr>
              <a:t>http://a.co/eUGIe95</a:t>
            </a:r>
            <a:endParaRPr lang="en-US" sz="2000" dirty="0">
              <a:uFillTx/>
            </a:endParaRPr>
          </a:p>
          <a:p>
            <a:pPr lvl="1">
              <a:spcBef>
                <a:spcPts val="200"/>
              </a:spcBef>
            </a:pPr>
            <a:r>
              <a:rPr lang="en-US" sz="2000" dirty="0">
                <a:uFillTx/>
              </a:rPr>
              <a:t>Excellent, readable book on Agile methodologies.</a:t>
            </a:r>
          </a:p>
          <a:p>
            <a:pPr lvl="1">
              <a:spcBef>
                <a:spcPts val="200"/>
              </a:spcBef>
            </a:pPr>
            <a:r>
              <a:rPr lang="en-US" sz="2000" i="1" dirty="0">
                <a:uFillTx/>
              </a:rPr>
              <a:t>Also available on Audible.</a:t>
            </a:r>
          </a:p>
          <a:p>
            <a:r>
              <a:rPr lang="en-US" sz="2400" b="1" dirty="0">
                <a:uFillTx/>
              </a:rPr>
              <a:t>Code Complete: A Practical Handbook of Software Construction,</a:t>
            </a:r>
            <a:r>
              <a:rPr lang="en-US" sz="2400" dirty="0">
                <a:uFillTx/>
              </a:rPr>
              <a:t> Steve McConnell.</a:t>
            </a:r>
          </a:p>
          <a:p>
            <a:pPr lvl="1">
              <a:spcBef>
                <a:spcPts val="200"/>
              </a:spcBef>
            </a:pPr>
            <a:r>
              <a:rPr lang="en-US" sz="2000" dirty="0">
                <a:uFillTx/>
                <a:hlinkClick r:id="rId3"/>
              </a:rPr>
              <a:t>http://a.co/eEgWvKj</a:t>
            </a:r>
            <a:r>
              <a:rPr lang="en-US" sz="2000" dirty="0">
                <a:uFillTx/>
              </a:rPr>
              <a:t>   </a:t>
            </a:r>
          </a:p>
          <a:p>
            <a:pPr lvl="1">
              <a:spcBef>
                <a:spcPts val="200"/>
              </a:spcBef>
            </a:pPr>
            <a:r>
              <a:rPr lang="en-US" sz="2000" dirty="0">
                <a:uFillTx/>
              </a:rPr>
              <a:t>Great text on software.</a:t>
            </a:r>
          </a:p>
          <a:p>
            <a:pPr lvl="1">
              <a:spcBef>
                <a:spcPts val="200"/>
              </a:spcBef>
            </a:pPr>
            <a:r>
              <a:rPr lang="en-US" sz="2000" i="1" dirty="0">
                <a:uFillTx/>
              </a:rPr>
              <a:t>Construx website has large collection of content.</a:t>
            </a:r>
          </a:p>
          <a:p>
            <a:r>
              <a:rPr lang="en-US" sz="2400" b="1" dirty="0">
                <a:uFillTx/>
              </a:rPr>
              <a:t>More Effective Agile: A Roadmap for Software Leaders, </a:t>
            </a:r>
            <a:r>
              <a:rPr lang="en-US" sz="2400" dirty="0">
                <a:uFillTx/>
              </a:rPr>
              <a:t>Steve McConnell.</a:t>
            </a:r>
          </a:p>
          <a:p>
            <a:pPr lvl="1">
              <a:spcBef>
                <a:spcPts val="200"/>
              </a:spcBef>
            </a:pPr>
            <a:r>
              <a:rPr lang="en-US" sz="2000" dirty="0">
                <a:uFillTx/>
                <a:hlinkClick r:id="rId4"/>
              </a:rPr>
              <a:t>http://a.co/22EPvt6</a:t>
            </a:r>
            <a:endParaRPr lang="en-US" sz="2000" dirty="0">
              <a:uFillTx/>
            </a:endParaRPr>
          </a:p>
          <a:p>
            <a:pPr lvl="1">
              <a:spcBef>
                <a:spcPts val="200"/>
              </a:spcBef>
            </a:pPr>
            <a:r>
              <a:rPr lang="en-US" sz="20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p:txBody>
          <a:bodyPr/>
          <a:lstStyle/>
          <a:p>
            <a:r>
              <a:rPr lang="en-US" dirty="0"/>
              <a:t>Small Team Models, Challenges</a:t>
            </a:r>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178420" y="1126274"/>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082133342"/>
              </p:ext>
            </p:extLst>
          </p:nvPr>
        </p:nvGraphicFramePr>
        <p:xfrm>
          <a:off x="510090" y="1616074"/>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1732619202"/>
              </p:ext>
            </p:extLst>
          </p:nvPr>
        </p:nvGraphicFramePr>
        <p:xfrm>
          <a:off x="4063612" y="1616073"/>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231396891"/>
              </p:ext>
            </p:extLst>
          </p:nvPr>
        </p:nvGraphicFramePr>
        <p:xfrm>
          <a:off x="7617134" y="1616072"/>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48168" y="2811759"/>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29351" y="2881443"/>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5200" y="2881443"/>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08705" y="2920450"/>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527243427"/>
              </p:ext>
            </p:extLst>
          </p:nvPr>
        </p:nvGraphicFramePr>
        <p:xfrm>
          <a:off x="55758" y="2686591"/>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47471756"/>
              </p:ext>
            </p:extLst>
          </p:nvPr>
        </p:nvGraphicFramePr>
        <p:xfrm>
          <a:off x="2955706" y="2686590"/>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4070" y="1048194"/>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0287" y="2881443"/>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1296480295"/>
              </p:ext>
            </p:extLst>
          </p:nvPr>
        </p:nvGraphicFramePr>
        <p:xfrm>
          <a:off x="8044818" y="2641131"/>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0287" y="278731"/>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299158" y="5062654"/>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Team Policy</a:t>
            </a:r>
          </a:p>
          <a:p>
            <a:r>
              <a:rPr lang="en-US" dirty="0"/>
              <a:t>Checklists</a:t>
            </a:r>
          </a:p>
          <a:p>
            <a:r>
              <a:rPr lang="en-US" dirty="0"/>
              <a:t>Kanban Board</a:t>
            </a:r>
          </a:p>
        </p:txBody>
      </p:sp>
      <p:sp>
        <p:nvSpPr>
          <p:cNvPr id="6" name="Title 5"/>
          <p:cNvSpPr>
            <a:spLocks noGrp="1"/>
          </p:cNvSpPr>
          <p:nvPr>
            <p:ph type="title"/>
          </p:nvPr>
        </p:nvSpPr>
        <p:spPr/>
        <p:txBody>
          <a:bodyPr>
            <a:normAutofit/>
          </a:bodyPr>
          <a:lstStyle/>
          <a:p>
            <a:r>
              <a:rPr lang="en-US" dirty="0"/>
              <a:t>Team Management Example</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32</a:t>
            </a:fld>
            <a:endParaRPr kumimoji="0" lang="en-US" dirty="0">
              <a:solidFill>
                <a:srgbClr val="FFFFFF"/>
              </a:solidFill>
            </a:endParaRPr>
          </a:p>
        </p:txBody>
      </p:sp>
    </p:spTree>
    <p:extLst>
      <p:ext uri="{BB962C8B-B14F-4D97-AF65-F5344CB8AC3E}">
        <p14:creationId xmlns:p14="http://schemas.microsoft.com/office/powerpoint/2010/main" val="982076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Create Issues-only GitHub repo</a:t>
            </a:r>
          </a:p>
        </p:txBody>
      </p:sp>
      <p:sp>
        <p:nvSpPr>
          <p:cNvPr id="4" name="Content Placeholder 3"/>
          <p:cNvSpPr>
            <a:spLocks noGrp="1"/>
          </p:cNvSpPr>
          <p:nvPr>
            <p:ph sz="quarter" idx="1"/>
          </p:nvPr>
        </p:nvSpPr>
        <p:spPr>
          <a:xfrm>
            <a:off x="123568" y="1075038"/>
            <a:ext cx="11612001" cy="4588180"/>
          </a:xfrm>
        </p:spPr>
        <p:txBody>
          <a:bodyPr/>
          <a:lstStyle/>
          <a:p>
            <a:r>
              <a:rPr lang="en-US" dirty="0"/>
              <a:t>Go to https://</a:t>
            </a:r>
            <a:r>
              <a:rPr lang="en-US" dirty="0" err="1"/>
              <a:t>github.com</a:t>
            </a:r>
            <a:r>
              <a:rPr lang="en-US" dirty="0"/>
              <a:t>/username </a:t>
            </a:r>
          </a:p>
          <a:p>
            <a:pPr lvl="1"/>
            <a:r>
              <a:rPr lang="en-US" dirty="0"/>
              <a:t>Example: </a:t>
            </a:r>
            <a:r>
              <a:rPr lang="en-US" dirty="0">
                <a:hlinkClick r:id="rId2"/>
              </a:rPr>
              <a:t>https://github.com/maherou</a:t>
            </a:r>
            <a:endParaRPr lang="en-US" dirty="0"/>
          </a:p>
          <a:p>
            <a:r>
              <a:rPr lang="en-US" dirty="0"/>
              <a:t>Create new repo:</a:t>
            </a:r>
          </a:p>
          <a:p>
            <a:pPr lvl="1"/>
            <a:r>
              <a:rPr lang="en-US" dirty="0"/>
              <a:t>Click on “+” (upper right).</a:t>
            </a:r>
          </a:p>
          <a:p>
            <a:pPr lvl="1"/>
            <a:r>
              <a:rPr lang="en-US" dirty="0"/>
              <a:t>Select New repository</a:t>
            </a:r>
            <a:r>
              <a:rPr lang="mr-IN" dirty="0"/>
              <a:t>…</a:t>
            </a:r>
            <a:endParaRPr lang="en-US" dirty="0"/>
          </a:p>
          <a:p>
            <a:pPr lvl="1"/>
            <a:r>
              <a:rPr lang="en-US" dirty="0"/>
              <a:t>Give repo a name, e.g., </a:t>
            </a:r>
            <a:r>
              <a:rPr lang="en-US" b="1" dirty="0"/>
              <a:t>Issues</a:t>
            </a:r>
          </a:p>
          <a:p>
            <a:pPr lvl="1"/>
            <a:r>
              <a:rPr lang="en-US" dirty="0"/>
              <a:t>Select Public.  In real life, this repo is often private (requires $ or special status)</a:t>
            </a:r>
          </a:p>
          <a:p>
            <a:pPr lvl="1"/>
            <a:r>
              <a:rPr lang="en-US" dirty="0" err="1"/>
              <a:t>Init</a:t>
            </a:r>
            <a:r>
              <a:rPr lang="en-US" dirty="0"/>
              <a:t> with README.</a:t>
            </a:r>
          </a:p>
          <a:p>
            <a:pPr lvl="1"/>
            <a:r>
              <a:rPr lang="en-US" dirty="0"/>
              <a:t>Don’t add .</a:t>
            </a:r>
            <a:r>
              <a:rPr lang="en-US" dirty="0" err="1"/>
              <a:t>gitignore</a:t>
            </a:r>
            <a:r>
              <a:rPr lang="en-US" dirty="0"/>
              <a:t> or license.</a:t>
            </a:r>
          </a:p>
          <a:p>
            <a:pPr lvl="1"/>
            <a:r>
              <a:rPr lang="en-US" dirty="0"/>
              <a:t>Click Create Repository.</a:t>
            </a:r>
          </a:p>
        </p:txBody>
      </p:sp>
    </p:spTree>
    <p:extLst>
      <p:ext uri="{BB962C8B-B14F-4D97-AF65-F5344CB8AC3E}">
        <p14:creationId xmlns:p14="http://schemas.microsoft.com/office/powerpoint/2010/main" val="2458202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Define Team Policy</a:t>
            </a:r>
          </a:p>
        </p:txBody>
      </p:sp>
      <p:sp>
        <p:nvSpPr>
          <p:cNvPr id="3" name="Content Placeholder 2"/>
          <p:cNvSpPr>
            <a:spLocks noGrp="1"/>
          </p:cNvSpPr>
          <p:nvPr>
            <p:ph idx="1"/>
          </p:nvPr>
        </p:nvSpPr>
        <p:spPr>
          <a:xfrm>
            <a:off x="0" y="1050324"/>
            <a:ext cx="11369809" cy="4534408"/>
          </a:xfrm>
        </p:spPr>
        <p:txBody>
          <a:bodyPr/>
          <a:lstStyle/>
          <a:p>
            <a:r>
              <a:rPr lang="en-US" sz="2400" dirty="0"/>
              <a:t>Create file:</a:t>
            </a:r>
          </a:p>
          <a:p>
            <a:pPr lvl="1"/>
            <a:r>
              <a:rPr lang="en-US" sz="2000" dirty="0"/>
              <a:t>Go to new repo: Issues.</a:t>
            </a:r>
          </a:p>
          <a:p>
            <a:pPr lvl="1"/>
            <a:r>
              <a:rPr lang="en-US" sz="2000" dirty="0"/>
              <a:t>Select &lt;&gt; Code tab.</a:t>
            </a:r>
          </a:p>
          <a:p>
            <a:pPr lvl="1"/>
            <a:r>
              <a:rPr lang="en-US" sz="2000" dirty="0"/>
              <a:t>Select Create new file </a:t>
            </a:r>
            <a:r>
              <a:rPr lang="en-US" sz="2000" dirty="0" err="1"/>
              <a:t>TeamPolicy.md</a:t>
            </a:r>
            <a:endParaRPr lang="en-US" sz="2000" dirty="0"/>
          </a:p>
          <a:p>
            <a:r>
              <a:rPr lang="en-US" sz="2400" dirty="0"/>
              <a:t>Questions to address:</a:t>
            </a:r>
          </a:p>
          <a:p>
            <a:pPr lvl="1"/>
            <a:r>
              <a:rPr lang="en-US" sz="2000" dirty="0"/>
              <a:t>How members support team?</a:t>
            </a:r>
          </a:p>
          <a:p>
            <a:pPr lvl="1"/>
            <a:r>
              <a:rPr lang="en-US" sz="2000" dirty="0"/>
              <a:t>How team supports members?</a:t>
            </a:r>
          </a:p>
          <a:p>
            <a:r>
              <a:rPr lang="en-US" sz="2400" dirty="0"/>
              <a:t>Community version: </a:t>
            </a:r>
          </a:p>
          <a:p>
            <a:pPr lvl="1"/>
            <a:r>
              <a:rPr lang="en-US" sz="2000" dirty="0">
                <a:hlinkClick r:id="rId3"/>
              </a:rPr>
              <a:t>http://contributor-covenant.org</a:t>
            </a:r>
            <a:endParaRPr lang="en-US" sz="2000" dirty="0"/>
          </a:p>
          <a:p>
            <a:r>
              <a:rPr lang="en-US" sz="2400" dirty="0"/>
              <a:t>Policy is living document:</a:t>
            </a:r>
          </a:p>
          <a:p>
            <a:pPr lvl="1"/>
            <a:r>
              <a:rPr lang="en-US" sz="2000" dirty="0"/>
              <a:t>Informal good practices added.</a:t>
            </a:r>
          </a:p>
          <a:p>
            <a:pPr lvl="1"/>
            <a:r>
              <a:rPr lang="en-US" sz="2000" dirty="0"/>
              <a:t>Avoidable bad situations addressed.</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160" y="411480"/>
            <a:ext cx="5500409" cy="5787817"/>
          </a:xfrm>
          <a:prstGeom prst="rect">
            <a:avLst/>
          </a:prstGeom>
        </p:spPr>
      </p:pic>
      <p:sp>
        <p:nvSpPr>
          <p:cNvPr id="6" name="Oval 5"/>
          <p:cNvSpPr/>
          <p:nvPr/>
        </p:nvSpPr>
        <p:spPr>
          <a:xfrm>
            <a:off x="6388442" y="59312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967031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 Create Issues</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Type in task statement 1 (from list).</a:t>
            </a:r>
          </a:p>
          <a:p>
            <a:pPr lvl="1"/>
            <a:r>
              <a:rPr lang="en-US" dirty="0"/>
              <a:t>Type in title only.</a:t>
            </a:r>
          </a:p>
          <a:p>
            <a:r>
              <a:rPr lang="en-US" dirty="0"/>
              <a:t>Click Submit new issue</a:t>
            </a:r>
          </a:p>
          <a:p>
            <a:r>
              <a:rPr lang="en-US" dirty="0"/>
              <a:t>Repeat.</a:t>
            </a:r>
          </a:p>
          <a:p>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137" r="10071"/>
          <a:stretch/>
        </p:blipFill>
        <p:spPr>
          <a:xfrm>
            <a:off x="6583156" y="38431"/>
            <a:ext cx="5605669" cy="5242560"/>
          </a:xfrm>
          <a:prstGeom prst="rect">
            <a:avLst/>
          </a:prstGeom>
        </p:spPr>
      </p:pic>
      <p:sp>
        <p:nvSpPr>
          <p:cNvPr id="5" name="Oval 4"/>
          <p:cNvSpPr/>
          <p:nvPr/>
        </p:nvSpPr>
        <p:spPr>
          <a:xfrm>
            <a:off x="7051051" y="922389"/>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 name="Oval 5"/>
          <p:cNvSpPr/>
          <p:nvPr/>
        </p:nvSpPr>
        <p:spPr>
          <a:xfrm>
            <a:off x="11134294" y="1268915"/>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369122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561077" y="85006"/>
            <a:ext cx="4177155" cy="662761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Step 3b: Create Initiation Checklist</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Select a classmate.</a:t>
            </a:r>
          </a:p>
          <a:p>
            <a:r>
              <a:rPr lang="en-US" dirty="0"/>
              <a:t>Type in title: Pat Evans Initiation Checklist</a:t>
            </a:r>
          </a:p>
          <a:p>
            <a:r>
              <a:rPr lang="en-US" dirty="0"/>
              <a:t>Add checklist items:</a:t>
            </a:r>
          </a:p>
          <a:p>
            <a:pPr lvl="1"/>
            <a:r>
              <a:rPr lang="en-US" dirty="0"/>
              <a:t>Use syntax:</a:t>
            </a:r>
            <a:br>
              <a:rPr lang="en-US" dirty="0"/>
            </a:br>
            <a:r>
              <a:rPr lang="mr-IN" dirty="0"/>
              <a:t>- [</a:t>
            </a:r>
            <a:r>
              <a:rPr lang="en-US" dirty="0"/>
              <a:t> ] Description</a:t>
            </a:r>
          </a:p>
        </p:txBody>
      </p:sp>
      <p:sp>
        <p:nvSpPr>
          <p:cNvPr id="5" name="Oval 4"/>
          <p:cNvSpPr/>
          <p:nvPr/>
        </p:nvSpPr>
        <p:spPr>
          <a:xfrm>
            <a:off x="8180794" y="20973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 name="TextBox 3">
            <a:extLst>
              <a:ext uri="{FF2B5EF4-FFF2-40B4-BE49-F238E27FC236}">
                <a16:creationId xmlns:a16="http://schemas.microsoft.com/office/drawing/2014/main" id="{7C03D3C6-729B-40DF-9039-94718A9883E5}"/>
              </a:ext>
            </a:extLst>
          </p:cNvPr>
          <p:cNvSpPr txBox="1"/>
          <p:nvPr/>
        </p:nvSpPr>
        <p:spPr>
          <a:xfrm>
            <a:off x="1843094" y="5321586"/>
            <a:ext cx="1864614" cy="341632"/>
          </a:xfrm>
          <a:prstGeom prst="rect">
            <a:avLst/>
          </a:prstGeom>
          <a:noFill/>
        </p:spPr>
        <p:txBody>
          <a:bodyPr wrap="none" rtlCol="0">
            <a:spAutoFit/>
          </a:bodyPr>
          <a:lstStyle/>
          <a:p>
            <a:pPr algn="ctr">
              <a:lnSpc>
                <a:spcPct val="90000"/>
              </a:lnSpc>
            </a:pPr>
            <a:r>
              <a:rPr lang="en-US" dirty="0">
                <a:solidFill>
                  <a:schemeClr val="accent1"/>
                </a:solidFill>
              </a:rPr>
              <a:t>Spaces required</a:t>
            </a:r>
          </a:p>
        </p:txBody>
      </p:sp>
      <p:cxnSp>
        <p:nvCxnSpPr>
          <p:cNvPr id="8" name="Straight Arrow Connector 7">
            <a:extLst>
              <a:ext uri="{FF2B5EF4-FFF2-40B4-BE49-F238E27FC236}">
                <a16:creationId xmlns:a16="http://schemas.microsoft.com/office/drawing/2014/main" id="{BC5928F4-8063-473A-BBE6-4682D00994FF}"/>
              </a:ext>
            </a:extLst>
          </p:cNvPr>
          <p:cNvCxnSpPr>
            <a:cxnSpLocks/>
            <a:stCxn id="4" idx="1"/>
          </p:cNvCxnSpPr>
          <p:nvPr/>
        </p:nvCxnSpPr>
        <p:spPr>
          <a:xfrm flipH="1" flipV="1">
            <a:off x="1352282" y="5022761"/>
            <a:ext cx="49081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BB7D193-D228-4415-A227-616D9A4C2C23}"/>
              </a:ext>
            </a:extLst>
          </p:cNvPr>
          <p:cNvCxnSpPr>
            <a:stCxn id="4" idx="1"/>
          </p:cNvCxnSpPr>
          <p:nvPr/>
        </p:nvCxnSpPr>
        <p:spPr>
          <a:xfrm flipH="1" flipV="1">
            <a:off x="1577662" y="5022761"/>
            <a:ext cx="26543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700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Create Kanban Board</a:t>
            </a:r>
          </a:p>
        </p:txBody>
      </p:sp>
      <p:sp>
        <p:nvSpPr>
          <p:cNvPr id="3" name="Content Placeholder 2"/>
          <p:cNvSpPr>
            <a:spLocks noGrp="1"/>
          </p:cNvSpPr>
          <p:nvPr>
            <p:ph idx="1"/>
          </p:nvPr>
        </p:nvSpPr>
        <p:spPr>
          <a:xfrm>
            <a:off x="153725" y="1544630"/>
            <a:ext cx="11369809" cy="4047778"/>
          </a:xfrm>
        </p:spPr>
        <p:txBody>
          <a:bodyPr/>
          <a:lstStyle/>
          <a:p>
            <a:r>
              <a:rPr lang="en-US" dirty="0"/>
              <a:t>Select Projects tab</a:t>
            </a:r>
          </a:p>
          <a:p>
            <a:r>
              <a:rPr lang="en-US" dirty="0"/>
              <a:t>Click New Project</a:t>
            </a:r>
          </a:p>
          <a:p>
            <a:r>
              <a:rPr lang="en-US" dirty="0"/>
              <a:t>Use title </a:t>
            </a:r>
          </a:p>
          <a:p>
            <a:pPr lvl="1"/>
            <a:r>
              <a:rPr lang="en-US" dirty="0"/>
              <a:t>Team Kanban board</a:t>
            </a:r>
          </a:p>
          <a:p>
            <a:r>
              <a:rPr lang="en-US" dirty="0"/>
              <a:t>Add these columns:</a:t>
            </a:r>
          </a:p>
          <a:p>
            <a:pPr lvl="1"/>
            <a:r>
              <a:rPr lang="en-US" dirty="0"/>
              <a:t>Backlog, Ready, In progress, In review, Done.</a:t>
            </a:r>
          </a:p>
          <a:p>
            <a:r>
              <a:rPr lang="en-US" dirty="0"/>
              <a:t>Click on +Add cards (upper right).</a:t>
            </a:r>
          </a:p>
          <a:p>
            <a:pPr lvl="1"/>
            <a:r>
              <a:rPr lang="en-US" dirty="0"/>
              <a:t>Move each issue to the proper Kanban column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63" y="803119"/>
            <a:ext cx="7918162" cy="3424324"/>
          </a:xfrm>
          <a:prstGeom prst="rect">
            <a:avLst/>
          </a:prstGeom>
        </p:spPr>
      </p:pic>
      <p:sp>
        <p:nvSpPr>
          <p:cNvPr id="5" name="Oval 4"/>
          <p:cNvSpPr/>
          <p:nvPr/>
        </p:nvSpPr>
        <p:spPr>
          <a:xfrm>
            <a:off x="6216164" y="104031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1174920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86193"/>
            <a:ext cx="11372473" cy="510909"/>
          </a:xfrm>
        </p:spPr>
        <p:txBody>
          <a:bodyPr/>
          <a:lstStyle/>
          <a:p>
            <a:r>
              <a:rPr lang="en-US" dirty="0"/>
              <a:t>Next Steps: Real Life</a:t>
            </a:r>
          </a:p>
        </p:txBody>
      </p:sp>
      <p:sp>
        <p:nvSpPr>
          <p:cNvPr id="3" name="Content Placeholder 2"/>
          <p:cNvSpPr>
            <a:spLocks noGrp="1"/>
          </p:cNvSpPr>
          <p:nvPr>
            <p:ph idx="1"/>
          </p:nvPr>
        </p:nvSpPr>
        <p:spPr>
          <a:xfrm>
            <a:off x="365760" y="697103"/>
            <a:ext cx="11369809" cy="4966116"/>
          </a:xfrm>
        </p:spPr>
        <p:txBody>
          <a:bodyPr/>
          <a:lstStyle/>
          <a:p>
            <a:r>
              <a:rPr lang="en-US" dirty="0"/>
              <a:t>Create a GitHub Org and set of repos for your team:</a:t>
            </a:r>
          </a:p>
          <a:p>
            <a:pPr lvl="1"/>
            <a:r>
              <a:rPr lang="en-US" dirty="0"/>
              <a:t>Each team member has an individual repo.</a:t>
            </a:r>
          </a:p>
          <a:p>
            <a:pPr lvl="1"/>
            <a:r>
              <a:rPr lang="en-US" dirty="0"/>
              <a:t>Each project has a repo.</a:t>
            </a:r>
          </a:p>
          <a:p>
            <a:pPr lvl="1"/>
            <a:r>
              <a:rPr lang="en-US" dirty="0"/>
              <a:t>One special repo for issues.</a:t>
            </a:r>
          </a:p>
          <a:p>
            <a:r>
              <a:rPr lang="en-US" dirty="0"/>
              <a:t>Track all work:</a:t>
            </a:r>
          </a:p>
          <a:p>
            <a:pPr lvl="1"/>
            <a:r>
              <a:rPr lang="en-US" dirty="0"/>
              <a:t>Use checklists for initiation, exit, any big new effort.</a:t>
            </a:r>
          </a:p>
          <a:p>
            <a:pPr lvl="1"/>
            <a:r>
              <a:rPr lang="en-US" dirty="0"/>
              <a:t>Create Kanban board. Keep it current.</a:t>
            </a:r>
          </a:p>
          <a:p>
            <a:pPr lvl="1"/>
            <a:r>
              <a:rPr lang="en-US" dirty="0"/>
              <a:t>Aggregate related issues using milestones.</a:t>
            </a:r>
          </a:p>
          <a:p>
            <a:r>
              <a:rPr lang="en-US" dirty="0"/>
              <a:t>Drive meetings using Kanban board.</a:t>
            </a:r>
          </a:p>
          <a:p>
            <a:r>
              <a:rPr lang="en-US" dirty="0"/>
              <a:t>Adapt this approach to meet your needs.</a:t>
            </a:r>
          </a:p>
          <a:p>
            <a:r>
              <a:rPr lang="en-US" dirty="0"/>
              <a:t>When you start to get sloppy, get back on track.</a:t>
            </a:r>
          </a:p>
        </p:txBody>
      </p:sp>
    </p:spTree>
    <p:extLst>
      <p:ext uri="{BB962C8B-B14F-4D97-AF65-F5344CB8AC3E}">
        <p14:creationId xmlns:p14="http://schemas.microsoft.com/office/powerpoint/2010/main" val="520407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879117"/>
          <a:ext cx="11127467" cy="556260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 (Central TZ)</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9:30am-9:45am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9:45am-10:15am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Katherine M. Riley, ANL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10:15am-10:45am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a:t>
                      </a:r>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10:45am-11:00am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Git Workflows</a:t>
                      </a:r>
                      <a:endParaRPr lang="en-US" sz="1600" dirty="0"/>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i="1" dirty="0">
                          <a:solidFill>
                            <a:schemeClr val="tx2"/>
                          </a:solidFill>
                          <a:effectLst/>
                        </a:rPr>
                        <a:t>11:00am-11:15am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Break (and Q&amp;A with speakers)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chemeClr val="tx2"/>
                        </a:solidFill>
                      </a:endParaRP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0" u="none" strike="noStrike" dirty="0">
                          <a:solidFill>
                            <a:schemeClr val="tx1"/>
                          </a:solidFill>
                          <a:effectLst/>
                          <a:latin typeface="Arial" panose="020B0604020202020204" pitchFamily="34" charset="0"/>
                        </a:rPr>
                        <a:t>11:15am-12:00pm</a:t>
                      </a:r>
                      <a:endParaRPr lang="en-US" sz="3600" i="0" dirty="0">
                        <a:solidFill>
                          <a:schemeClr val="tx1"/>
                        </a:solidFill>
                        <a:effectLst/>
                      </a:endParaRPr>
                    </a:p>
                  </a:txBody>
                  <a:tcPr marL="63500" marR="63500" marT="63500" marB="63500"/>
                </a:tc>
                <a:tc>
                  <a:txBody>
                    <a:bodyPr/>
                    <a:lstStyle/>
                    <a:p>
                      <a:pPr>
                        <a:lnSpc>
                          <a:spcPct val="100000"/>
                        </a:lnSpc>
                      </a:pPr>
                      <a:r>
                        <a:rPr lang="en-US" sz="1600" i="0" dirty="0">
                          <a:solidFill>
                            <a:schemeClr val="tx1"/>
                          </a:solidFill>
                        </a:rPr>
                        <a:t>04</a:t>
                      </a:r>
                    </a:p>
                  </a:txBody>
                  <a:tcPr/>
                </a:tc>
                <a:tc>
                  <a:txBody>
                    <a:bodyPr/>
                    <a:lstStyle/>
                    <a:p>
                      <a:pPr>
                        <a:lnSpc>
                          <a:spcPct val="100000"/>
                        </a:lnSpc>
                      </a:pPr>
                      <a:r>
                        <a:rPr lang="en-US" sz="1600" b="0" i="0" u="none" strike="noStrike" kern="1200" dirty="0">
                          <a:solidFill>
                            <a:schemeClr val="tx1"/>
                          </a:solidFill>
                          <a:effectLst/>
                          <a:latin typeface="+mn-lt"/>
                          <a:ea typeface="+mn-ea"/>
                          <a:cs typeface="+mn-cs"/>
                        </a:rPr>
                        <a:t>Software Design</a:t>
                      </a:r>
                      <a:endParaRPr lang="en-US" sz="1600" i="0" dirty="0">
                        <a:solidFill>
                          <a:schemeClr val="tx1"/>
                        </a:solidFill>
                      </a:endParaRPr>
                    </a:p>
                  </a:txBody>
                  <a:tcPr/>
                </a:tc>
                <a:tc>
                  <a:txBody>
                    <a:bodyPr/>
                    <a:lstStyle/>
                    <a:p>
                      <a:pPr>
                        <a:lnSpc>
                          <a:spcPct val="100000"/>
                        </a:lnSpc>
                      </a:pPr>
                      <a:r>
                        <a:rPr lang="en-US" sz="1600" i="0" dirty="0">
                          <a:solidFill>
                            <a:schemeClr val="tx1"/>
                          </a:solidFill>
                        </a:rPr>
                        <a:t>Anshu Dubey, ANL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i="0" dirty="0">
                          <a:solidFill>
                            <a:schemeClr val="tx1"/>
                          </a:solidFill>
                          <a:effectLst/>
                        </a:rPr>
                        <a:t>12:00pm-12:45pm</a:t>
                      </a:r>
                    </a:p>
                  </a:txBody>
                  <a:tcPr marL="63500" marR="63500" marT="63500" marB="63500"/>
                </a:tc>
                <a:tc>
                  <a:txBody>
                    <a:bodyPr/>
                    <a:lstStyle/>
                    <a:p>
                      <a:pPr>
                        <a:lnSpc>
                          <a:spcPct val="100000"/>
                        </a:lnSpc>
                      </a:pPr>
                      <a:r>
                        <a:rPr lang="en-US" sz="1600" i="0" dirty="0">
                          <a:solidFill>
                            <a:schemeClr val="tx1"/>
                          </a:solidFill>
                        </a:rPr>
                        <a:t>05</a:t>
                      </a:r>
                    </a:p>
                  </a:txBody>
                  <a:tcPr/>
                </a:tc>
                <a:tc>
                  <a:txBody>
                    <a:bodyPr/>
                    <a:lstStyle/>
                    <a:p>
                      <a:pPr>
                        <a:lnSpc>
                          <a:spcPct val="100000"/>
                        </a:lnSpc>
                      </a:pPr>
                      <a:r>
                        <a:rPr lang="en-US" sz="1600" i="0" dirty="0">
                          <a:solidFill>
                            <a:schemeClr val="tx1"/>
                          </a:solidFill>
                        </a:rPr>
                        <a:t>Software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073672808"/>
                  </a:ext>
                </a:extLst>
              </a:tr>
              <a:tr h="370840">
                <a:tc>
                  <a:txBody>
                    <a:bodyPr/>
                    <a:lstStyle/>
                    <a:p>
                      <a:pPr rtl="0" fontAlgn="t">
                        <a:spcBef>
                          <a:spcPts val="0"/>
                        </a:spcBef>
                        <a:spcAft>
                          <a:spcPts val="0"/>
                        </a:spcAft>
                      </a:pPr>
                      <a:r>
                        <a:rPr lang="en-US" sz="1600" b="0" i="1" u="none" strike="noStrike" dirty="0">
                          <a:solidFill>
                            <a:schemeClr val="tx2"/>
                          </a:solidFill>
                          <a:effectLst/>
                          <a:latin typeface="Arial" panose="020B0604020202020204" pitchFamily="34" charset="0"/>
                        </a:rPr>
                        <a:t>12:45pm-1:45pm</a:t>
                      </a:r>
                      <a:endParaRPr lang="en-US" sz="3600" i="1" dirty="0">
                        <a:solidFill>
                          <a:schemeClr val="tx2"/>
                        </a:solidFill>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Lunch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1:45pm-2:00pm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Agile Methodologies Redux</a:t>
                      </a:r>
                    </a:p>
                  </a:txBody>
                  <a:tcPr/>
                </a:tc>
                <a:tc>
                  <a:txBody>
                    <a:bodyPr/>
                    <a:lstStyle/>
                    <a:p>
                      <a:pPr>
                        <a:lnSpc>
                          <a:spcPct val="100000"/>
                        </a:lnSpc>
                      </a:pPr>
                      <a:r>
                        <a:rPr lang="en-US" sz="1600" dirty="0"/>
                        <a:t>James M. </a:t>
                      </a:r>
                      <a:r>
                        <a:rPr lang="en-US" sz="1600" dirty="0" err="1"/>
                        <a:t>Willenbing</a:t>
                      </a:r>
                      <a:r>
                        <a:rPr lang="en-US" sz="1600" dirty="0"/>
                        <a:t>, SNL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2:00pm-3:00pm</a:t>
                      </a: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t>Refactoring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600" i="1" dirty="0">
                          <a:solidFill>
                            <a:schemeClr val="tx2"/>
                          </a:solidFill>
                          <a:effectLst/>
                        </a:rPr>
                        <a:t>3:00pm-3:15pm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2072727661"/>
                  </a:ext>
                </a:extLst>
              </a:tr>
              <a:tr h="370840">
                <a:tc>
                  <a:txBody>
                    <a:bodyPr/>
                    <a:lstStyle/>
                    <a:p>
                      <a:pPr rtl="0" fontAlgn="t">
                        <a:spcBef>
                          <a:spcPts val="0"/>
                        </a:spcBef>
                        <a:spcAft>
                          <a:spcPts val="0"/>
                        </a:spcAft>
                      </a:pPr>
                      <a:r>
                        <a:rPr lang="en-US" sz="1600" dirty="0">
                          <a:effectLst/>
                        </a:rPr>
                        <a:t>3:15pm-3:45pm</a:t>
                      </a:r>
                    </a:p>
                  </a:txBody>
                  <a:tcPr marL="63500" marR="63500" marT="63500" marB="63500"/>
                </a:tc>
                <a:tc>
                  <a:txBody>
                    <a:bodyPr/>
                    <a:lstStyle/>
                    <a:p>
                      <a:pPr>
                        <a:lnSpc>
                          <a:spcPct val="100000"/>
                        </a:lnSpc>
                      </a:pPr>
                      <a:r>
                        <a:rPr lang="en-US" sz="1600" i="0" dirty="0"/>
                        <a:t>08</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Mark C. Miller, LLNL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600" dirty="0">
                          <a:effectLst/>
                        </a:rPr>
                        <a:t>3:45pm-4:30pm</a:t>
                      </a:r>
                    </a:p>
                  </a:txBody>
                  <a:tcPr marL="63500" marR="63500" marT="63500" marB="63500"/>
                </a:tc>
                <a:tc>
                  <a:txBody>
                    <a:bodyPr/>
                    <a:lstStyle/>
                    <a:p>
                      <a:pPr>
                        <a:lnSpc>
                          <a:spcPct val="100000"/>
                        </a:lnSpc>
                      </a:pPr>
                      <a:r>
                        <a:rPr lang="en-US" sz="1600" i="0" dirty="0"/>
                        <a:t>09</a:t>
                      </a:r>
                    </a:p>
                  </a:txBody>
                  <a:tcPr/>
                </a:tc>
                <a:tc>
                  <a:txBody>
                    <a:bodyPr/>
                    <a:lstStyle/>
                    <a:p>
                      <a:pPr>
                        <a:lnSpc>
                          <a:spcPct val="100000"/>
                        </a:lnSpc>
                      </a:pPr>
                      <a:r>
                        <a:rPr lang="en-US" sz="1600" i="0" dirty="0"/>
                        <a:t>Reproducibility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600" dirty="0">
                          <a:effectLst/>
                        </a:rPr>
                        <a:t>4:30pm-4:45pm</a:t>
                      </a:r>
                    </a:p>
                  </a:txBody>
                  <a:tcPr marL="63500" marR="63500" marT="63500" marB="63500"/>
                </a:tc>
                <a:tc>
                  <a:txBody>
                    <a:bodyPr/>
                    <a:lstStyle/>
                    <a:p>
                      <a:pPr>
                        <a:lnSpc>
                          <a:spcPct val="100000"/>
                        </a:lnSpc>
                      </a:pPr>
                      <a:r>
                        <a:rPr lang="en-US" sz="1600" i="0" dirty="0"/>
                        <a:t>10</a:t>
                      </a:r>
                    </a:p>
                  </a:txBody>
                  <a:tcPr/>
                </a:tc>
                <a:tc>
                  <a:txBody>
                    <a:bodyPr/>
                    <a:lstStyle/>
                    <a:p>
                      <a:pPr>
                        <a:lnSpc>
                          <a:spcPct val="100000"/>
                        </a:lnSpc>
                      </a:pPr>
                      <a:r>
                        <a:rPr lang="en-US" sz="1600" i="0" dirty="0"/>
                        <a:t>Summary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1E432556-E434-4E1C-BF45-B1AFC4484FCE}"/>
              </a:ext>
            </a:extLst>
          </p:cNvPr>
          <p:cNvGrpSpPr/>
          <p:nvPr/>
        </p:nvGrpSpPr>
        <p:grpSpPr>
          <a:xfrm>
            <a:off x="79513" y="2135185"/>
            <a:ext cx="12029799" cy="390939"/>
            <a:chOff x="79513" y="1653208"/>
            <a:chExt cx="12029799" cy="390939"/>
          </a:xfrm>
        </p:grpSpPr>
        <p:cxnSp>
          <p:nvCxnSpPr>
            <p:cNvPr id="6" name="Straight Connector 5">
              <a:extLst>
                <a:ext uri="{FF2B5EF4-FFF2-40B4-BE49-F238E27FC236}">
                  <a16:creationId xmlns:a16="http://schemas.microsoft.com/office/drawing/2014/main" id="{9AA33DBE-3BD6-492A-8E9C-70D4DB3E9C16}"/>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957A1BD6-3A70-4C4B-AEC3-852CA4552EE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Arrow: Right 8">
              <a:extLst>
                <a:ext uri="{FF2B5EF4-FFF2-40B4-BE49-F238E27FC236}">
                  <a16:creationId xmlns:a16="http://schemas.microsoft.com/office/drawing/2014/main" id="{FE4BC733-9F58-4075-B4C7-73715C39DC54}"/>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2546680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Ideas for managing transitions and steady work.</a:t>
            </a:r>
          </a:p>
        </p:txBody>
      </p:sp>
      <p:sp>
        <p:nvSpPr>
          <p:cNvPr id="6" name="Title 5"/>
          <p:cNvSpPr>
            <a:spLocks noGrp="1"/>
          </p:cNvSpPr>
          <p:nvPr>
            <p:ph type="title"/>
          </p:nvPr>
        </p:nvSpPr>
        <p:spPr/>
        <p:txBody>
          <a:bodyPr>
            <a:normAutofit/>
          </a:bodyPr>
          <a:lstStyle/>
          <a:p>
            <a:r>
              <a:rPr lang="en-US" dirty="0"/>
              <a:t>Small Teams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4</a:t>
            </a:fld>
            <a:endParaRPr kumimoji="0" lang="en-US" dirty="0">
              <a:solidFill>
                <a:srgbClr val="FFFFFF"/>
              </a:solidFill>
            </a:endParaRPr>
          </a:p>
        </p:txBody>
      </p:sp>
    </p:spTree>
    <p:extLst>
      <p:ext uri="{BB962C8B-B14F-4D97-AF65-F5344CB8AC3E}">
        <p14:creationId xmlns:p14="http://schemas.microsoft.com/office/powerpoint/2010/main" val="63075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365760" y="1443135"/>
            <a:ext cx="8712982"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8008536" y="3175280"/>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415494" y="3616563"/>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1764105" y="1704392"/>
            <a:ext cx="8712982" cy="4391608"/>
          </a:xfrm>
        </p:spPr>
        <p:txBody>
          <a:bodyPr>
            <a:normAutofit lnSpcReduction="10000"/>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002854" y="1430896"/>
            <a:ext cx="791921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867377" y="2185652"/>
              <a:ext cx="600795"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996695519"/>
              </p:ext>
            </p:extLst>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54031"/>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2"/>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3"/>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028" y="2170301"/>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7028" y="3880966"/>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273778" y="1626858"/>
            <a:ext cx="2945624" cy="590931"/>
          </a:xfrm>
          <a:prstGeom prst="rect">
            <a:avLst/>
          </a:prstGeom>
          <a:noFill/>
        </p:spPr>
        <p:txBody>
          <a:bodyPr wrap="square" rtlCol="0">
            <a:spAutoFit/>
          </a:bodyPr>
          <a:lstStyle/>
          <a:p>
            <a:pPr algn="ctr">
              <a:lnSpc>
                <a:spcPct val="90000"/>
              </a:lnSpc>
            </a:pPr>
            <a:r>
              <a:rPr lang="en-US" dirty="0">
                <a:uFillTx/>
              </a:rPr>
              <a:t>New developer checklist snippet</a:t>
            </a:r>
          </a:p>
        </p:txBody>
      </p:sp>
    </p:spTree>
    <p:extLst>
      <p:ext uri="{BB962C8B-B14F-4D97-AF65-F5344CB8AC3E}">
        <p14:creationId xmlns:p14="http://schemas.microsoft.com/office/powerpoint/2010/main" val="3015907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endParaRPr lang="en-US" dirty="0"/>
          </a:p>
        </p:txBody>
      </p:sp>
      <p:sp>
        <p:nvSpPr>
          <p:cNvPr id="6" name="Title 5"/>
          <p:cNvSpPr>
            <a:spLocks noGrp="1"/>
          </p:cNvSpPr>
          <p:nvPr>
            <p:ph type="title"/>
          </p:nvPr>
        </p:nvSpPr>
        <p:spPr/>
        <p:txBody>
          <a:bodyPr>
            <a:normAutofit/>
          </a:bodyPr>
          <a:lstStyle/>
          <a:p>
            <a:r>
              <a:rPr lang="en-US" dirty="0"/>
              <a:t>Agile Methodologies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9</a:t>
            </a:fld>
            <a:endParaRPr kumimoji="0" lang="en-US" dirty="0">
              <a:solidFill>
                <a:srgbClr val="FFFFFF"/>
              </a:solidFill>
            </a:endParaRPr>
          </a:p>
        </p:txBody>
      </p:sp>
    </p:spTree>
    <p:extLst>
      <p:ext uri="{BB962C8B-B14F-4D97-AF65-F5344CB8AC3E}">
        <p14:creationId xmlns:p14="http://schemas.microsoft.com/office/powerpoint/2010/main" val="2964428896"/>
      </p:ext>
    </p:extLst>
  </p:cSld>
  <p:clrMapOvr>
    <a:masterClrMapping/>
  </p:clrMapOvr>
</p:sld>
</file>

<file path=ppt/theme/theme1.xml><?xml version="1.0" encoding="utf-8"?>
<a:theme xmlns:a="http://schemas.openxmlformats.org/drawingml/2006/main" name="Presentations (Wide Screen)">
  <a:themeElements>
    <a:clrScheme name="ECP color palette">
      <a:dk1>
        <a:srgbClr val="000000"/>
      </a:dk1>
      <a:lt1>
        <a:srgbClr val="FFFFFF"/>
      </a:lt1>
      <a:dk2>
        <a:srgbClr val="266092"/>
      </a:dk2>
      <a:lt2>
        <a:srgbClr val="FFFFFF"/>
      </a:lt2>
      <a:accent1>
        <a:srgbClr val="266092"/>
      </a:accent1>
      <a:accent2>
        <a:srgbClr val="84B641"/>
      </a:accent2>
      <a:accent3>
        <a:srgbClr val="43B1E5"/>
      </a:accent3>
      <a:accent4>
        <a:srgbClr val="DA1F28"/>
      </a:accent4>
      <a:accent5>
        <a:srgbClr val="CC9900"/>
      </a:accent5>
      <a:accent6>
        <a:srgbClr val="0070B9"/>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Pr>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defPPr algn="ctr">
          <a:lnSpc>
            <a:spcPct val="90000"/>
          </a:lnSpc>
          <a:defRPr dirty="0" smtClean="0">
            <a:solidFill>
              <a:schemeClr val="tx1"/>
            </a:solidFill>
            <a:uFillTx/>
          </a:defRPr>
        </a:defPPr>
      </a:lstStyle>
      <a:style>
        <a:lnRef idx="0">
          <a:schemeClr val="accent1"/>
        </a:lnRef>
        <a:fillRef idx="3">
          <a:schemeClr val="accent1"/>
        </a:fillRef>
        <a:effectRef idx="3">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lnSpc>
            <a:spcPct val="90000"/>
          </a:lnSpc>
          <a:defRPr dirty="0" smtClean="0">
            <a:uFillTx/>
          </a:defRPr>
        </a:defPPr>
      </a:lstStyle>
    </a:txDef>
  </a:objectDefaults>
  <a:extraClrSchemeLst/>
</a:theme>
</file>

<file path=ppt/theme/theme2.xml><?xml version="1.0" encoding="utf-8"?>
<a:theme xmlns:a="http://schemas.openxmlformats.org/drawingml/2006/main" name="1_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Presentations (Wide Screen)</Template>
  <TotalTime>26122</TotalTime>
  <Words>2877</Words>
  <Application>Microsoft Office PowerPoint</Application>
  <PresentationFormat>Custom</PresentationFormat>
  <Paragraphs>455</Paragraphs>
  <Slides>39</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Arial</vt:lpstr>
      <vt:lpstr>Arial Black</vt:lpstr>
      <vt:lpstr>Calibri</vt:lpstr>
      <vt:lpstr>Comic Sans MS</vt:lpstr>
      <vt:lpstr>Wingdings</vt:lpstr>
      <vt:lpstr>Wingdings 2</vt:lpstr>
      <vt:lpstr>Presentations (Wide Screen)</vt:lpstr>
      <vt:lpstr>1_Presentations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Kanban principles</vt:lpstr>
      <vt:lpstr>Basic Kanban</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vt:lpstr>
      <vt:lpstr>Building on Kanban</vt:lpstr>
      <vt:lpstr>Other Resources</vt:lpstr>
      <vt:lpstr>A Bit about Scrum: Roles</vt:lpstr>
      <vt:lpstr>A Bit about Scrum: Process</vt:lpstr>
      <vt:lpstr>Team Management Example</vt:lpstr>
      <vt:lpstr>Step 1: Create Issues-only GitHub repo</vt:lpstr>
      <vt:lpstr>Step 2: Define Team Policy</vt:lpstr>
      <vt:lpstr>Step 3a: Create Issues</vt:lpstr>
      <vt:lpstr>Step 3b: Create Initiation Checklist</vt:lpstr>
      <vt:lpstr>Step 4: Create Kanban Board</vt:lpstr>
      <vt:lpstr>Next Steps: Real Life</vt:lpstr>
      <vt:lpstr>Agenda</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 Donna Jo</dc:creator>
  <cp:lastModifiedBy>Bernholdt, David</cp:lastModifiedBy>
  <cp:revision>305</cp:revision>
  <cp:lastPrinted>2015-09-14T20:56:03Z</cp:lastPrinted>
  <dcterms:created xsi:type="dcterms:W3CDTF">2015-03-03T13:47:39Z</dcterms:created>
  <dcterms:modified xsi:type="dcterms:W3CDTF">2020-08-05T21:21:42Z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0x010100FD8C9FA997CE7149ACE841742BF8ADC0</vt:lpwstr>
  </property>
</Properties>
</file>